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302" r:id="rId5"/>
    <p:sldId id="308" r:id="rId6"/>
    <p:sldId id="309" r:id="rId7"/>
    <p:sldId id="306" r:id="rId8"/>
    <p:sldId id="307" r:id="rId9"/>
    <p:sldId id="295" r:id="rId10"/>
    <p:sldId id="303" r:id="rId11"/>
    <p:sldId id="305" r:id="rId12"/>
    <p:sldId id="304" r:id="rId13"/>
    <p:sldId id="312" r:id="rId14"/>
    <p:sldId id="261" r:id="rId15"/>
    <p:sldId id="322" r:id="rId16"/>
    <p:sldId id="310" r:id="rId17"/>
    <p:sldId id="324" r:id="rId18"/>
    <p:sldId id="323" r:id="rId19"/>
    <p:sldId id="316" r:id="rId20"/>
  </p:sldIdLst>
  <p:sldSz cx="12192000" cy="6858000"/>
  <p:notesSz cx="6807200" cy="9939338"/>
  <p:embeddedFontLst>
    <p:embeddedFont>
      <p:font typeface="Noto Sans JP" panose="020B0600070205080204" charset="-128"/>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srETqzcWOysHKVsy416UV2z0B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21" autoAdjust="0"/>
    <p:restoredTop sz="97380" autoAdjust="0"/>
  </p:normalViewPr>
  <p:slideViewPr>
    <p:cSldViewPr snapToGrid="0">
      <p:cViewPr varScale="1">
        <p:scale>
          <a:sx n="159" d="100"/>
          <a:sy n="159" d="100"/>
        </p:scale>
        <p:origin x="111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6: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729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16E0CD78-BB3C-E92A-65D9-DB5898A61516}"/>
            </a:ext>
          </a:extLst>
        </p:cNvPr>
        <p:cNvGrpSpPr/>
        <p:nvPr/>
      </p:nvGrpSpPr>
      <p:grpSpPr>
        <a:xfrm>
          <a:off x="0" y="0"/>
          <a:ext cx="0" cy="0"/>
          <a:chOff x="0" y="0"/>
          <a:chExt cx="0" cy="0"/>
        </a:xfrm>
      </p:grpSpPr>
      <p:sp>
        <p:nvSpPr>
          <p:cNvPr id="146" name="Google Shape;146;p25:notes">
            <a:extLst>
              <a:ext uri="{FF2B5EF4-FFF2-40B4-BE49-F238E27FC236}">
                <a16:creationId xmlns:a16="http://schemas.microsoft.com/office/drawing/2014/main" id="{A7BF4866-F4A7-DEB8-A7C7-049CB5939D79}"/>
              </a:ext>
            </a:extLst>
          </p:cNvPr>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a:extLst>
              <a:ext uri="{FF2B5EF4-FFF2-40B4-BE49-F238E27FC236}">
                <a16:creationId xmlns:a16="http://schemas.microsoft.com/office/drawing/2014/main" id="{5AB04F6F-BB73-2197-DD29-67769D8AC1F1}"/>
              </a:ext>
            </a:extLst>
          </p:cNvPr>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347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3: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9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9" name="Google Shape;119;p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119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21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850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287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920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7: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2" name="Google Shape;162;p27: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53"/>
          <p:cNvSpPr txBox="1">
            <a:spLocks noGrp="1"/>
          </p:cNvSpPr>
          <p:nvPr>
            <p:ph type="body" idx="1"/>
          </p:nvPr>
        </p:nvSpPr>
        <p:spPr>
          <a:xfrm>
            <a:off x="399989" y="1039091"/>
            <a:ext cx="10953811" cy="51378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Noto Sans JP"/>
                <a:ea typeface="Noto Sans JP"/>
                <a:cs typeface="Noto Sans JP"/>
                <a:sym typeface="Noto Sans JP"/>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3"/>
          <p:cNvSpPr txBox="1">
            <a:spLocks noGrp="1"/>
          </p:cNvSpPr>
          <p:nvPr>
            <p:ph type="sldNum" idx="12"/>
          </p:nvPr>
        </p:nvSpPr>
        <p:spPr>
          <a:xfrm>
            <a:off x="9252439" y="641564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53"/>
          <p:cNvSpPr txBox="1">
            <a:spLocks noGrp="1"/>
          </p:cNvSpPr>
          <p:nvPr>
            <p:ph type="title"/>
          </p:nvPr>
        </p:nvSpPr>
        <p:spPr>
          <a:xfrm>
            <a:off x="399989" y="223939"/>
            <a:ext cx="8962125" cy="584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sz="3200" b="0">
                <a:solidFill>
                  <a:schemeClr val="dk1"/>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53"/>
          <p:cNvCxnSpPr/>
          <p:nvPr/>
        </p:nvCxnSpPr>
        <p:spPr>
          <a:xfrm>
            <a:off x="311212" y="883221"/>
            <a:ext cx="11593743" cy="0"/>
          </a:xfrm>
          <a:prstGeom prst="straightConnector1">
            <a:avLst/>
          </a:prstGeom>
          <a:noFill/>
          <a:ln w="19050" cap="flat" cmpd="sng">
            <a:solidFill>
              <a:schemeClr val="dk1"/>
            </a:solidFill>
            <a:prstDash val="solid"/>
            <a:round/>
            <a:headEnd type="none" w="sm" len="sm"/>
            <a:tailEnd type="none" w="sm" len="sm"/>
          </a:ln>
        </p:spPr>
      </p:cxnSp>
      <p:pic>
        <p:nvPicPr>
          <p:cNvPr id="27" name="Google Shape;27;p53" descr="テキスト&#10;&#10;自動的に生成された説明"/>
          <p:cNvPicPr preferRelativeResize="0"/>
          <p:nvPr/>
        </p:nvPicPr>
        <p:blipFill rotWithShape="1">
          <a:blip r:embed="rId2">
            <a:alphaModFix/>
          </a:blip>
          <a:srcRect/>
          <a:stretch/>
        </p:blipFill>
        <p:spPr>
          <a:xfrm>
            <a:off x="8546123" y="153608"/>
            <a:ext cx="3512503" cy="6291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721868" y="3086874"/>
            <a:ext cx="8962125" cy="5847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4000" b="1" u="sng">
                <a:solidFill>
                  <a:schemeClr val="dk1"/>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474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txBox="1"/>
          <p:nvPr/>
        </p:nvSpPr>
        <p:spPr>
          <a:xfrm>
            <a:off x="5733381" y="3067387"/>
            <a:ext cx="6864600" cy="961761"/>
          </a:xfrm>
          <a:prstGeom prst="rect">
            <a:avLst/>
          </a:prstGeom>
          <a:noFill/>
          <a:ln>
            <a:noFill/>
          </a:ln>
        </p:spPr>
        <p:txBody>
          <a:bodyPr spcFirstLastPara="1" wrap="square" lIns="91425" tIns="45700" rIns="91425" bIns="45700" anchor="t" anchorCtr="0">
            <a:spAutoFit/>
          </a:bodyPr>
          <a:lstStyle/>
          <a:p>
            <a:pPr marL="0" marR="0" lvl="0" indent="0" algn="l" rtl="0">
              <a:lnSpc>
                <a:spcPct val="112500"/>
              </a:lnSpc>
              <a:spcBef>
                <a:spcPts val="0"/>
              </a:spcBef>
              <a:spcAft>
                <a:spcPts val="0"/>
              </a:spcAft>
              <a:buClr>
                <a:srgbClr val="000000"/>
              </a:buClr>
              <a:buSzPts val="2800"/>
              <a:buFont typeface="Arial"/>
              <a:buNone/>
            </a:pPr>
            <a:endParaRPr sz="2200" b="1" dirty="0">
              <a:solidFill>
                <a:srgbClr val="000000"/>
              </a:solidFill>
              <a:latin typeface="Noto Sans JP"/>
              <a:ea typeface="Noto Sans JP"/>
              <a:cs typeface="Noto Sans JP"/>
              <a:sym typeface="Noto Sans JP"/>
            </a:endParaRPr>
          </a:p>
          <a:p>
            <a:pPr marL="0" marR="0" lvl="0" indent="0" algn="l" rtl="0">
              <a:lnSpc>
                <a:spcPct val="112500"/>
              </a:lnSpc>
              <a:spcBef>
                <a:spcPts val="0"/>
              </a:spcBef>
              <a:spcAft>
                <a:spcPts val="0"/>
              </a:spcAft>
              <a:buClr>
                <a:srgbClr val="000000"/>
              </a:buClr>
              <a:buSzPts val="2800"/>
              <a:buFont typeface="Arial"/>
              <a:buNone/>
            </a:pPr>
            <a:r>
              <a:rPr lang="ja-JP" altLang="en-US" sz="2800" b="1" dirty="0">
                <a:latin typeface="Noto Sans JP"/>
                <a:ea typeface="Noto Sans JP"/>
                <a:cs typeface="Noto Sans JP"/>
                <a:sym typeface="Noto Sans JP"/>
              </a:rPr>
              <a:t>業務プロセス構築について</a:t>
            </a:r>
            <a:endParaRPr sz="2800" b="1" i="0" u="none" strike="noStrike" cap="none" dirty="0">
              <a:solidFill>
                <a:srgbClr val="000000"/>
              </a:solidFill>
              <a:latin typeface="Noto Sans JP"/>
              <a:ea typeface="Noto Sans JP"/>
              <a:cs typeface="Noto Sans JP"/>
              <a:sym typeface="Noto Sans JP"/>
            </a:endParaRPr>
          </a:p>
        </p:txBody>
      </p:sp>
      <p:sp>
        <p:nvSpPr>
          <p:cNvPr id="33" name="Google Shape;33;p6"/>
          <p:cNvSpPr txBox="1"/>
          <p:nvPr/>
        </p:nvSpPr>
        <p:spPr>
          <a:xfrm>
            <a:off x="7875334" y="5333519"/>
            <a:ext cx="3983700" cy="1096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2800"/>
              <a:buFont typeface="Arial"/>
              <a:buNone/>
            </a:pPr>
            <a:r>
              <a:rPr lang="ja-JP" sz="2200" b="1" i="0" u="none" strike="noStrike" cap="none" dirty="0">
                <a:solidFill>
                  <a:srgbClr val="3F3F3F"/>
                </a:solidFill>
                <a:latin typeface="Noto Sans JP"/>
                <a:ea typeface="Noto Sans JP"/>
                <a:cs typeface="Noto Sans JP"/>
                <a:sym typeface="Noto Sans JP"/>
              </a:rPr>
              <a:t>株式会社クレオ</a:t>
            </a:r>
            <a:endParaRPr sz="2200" b="1" i="0" u="none" strike="noStrike" cap="none" dirty="0">
              <a:solidFill>
                <a:srgbClr val="3F3F3F"/>
              </a:solidFill>
              <a:latin typeface="Noto Sans JP"/>
              <a:ea typeface="Noto Sans JP"/>
              <a:cs typeface="Noto Sans JP"/>
              <a:sym typeface="Noto Sans JP"/>
            </a:endParaRPr>
          </a:p>
          <a:p>
            <a:pPr marL="0" marR="0" lvl="0" indent="0" algn="r" rtl="0">
              <a:lnSpc>
                <a:spcPct val="115000"/>
              </a:lnSpc>
              <a:spcBef>
                <a:spcPts val="0"/>
              </a:spcBef>
              <a:spcAft>
                <a:spcPts val="0"/>
              </a:spcAft>
              <a:buClr>
                <a:srgbClr val="000000"/>
              </a:buClr>
              <a:buSzPts val="2800"/>
              <a:buFont typeface="Arial"/>
              <a:buNone/>
            </a:pPr>
            <a:r>
              <a:rPr lang="ja-JP" sz="1500" b="1" i="0" u="none" strike="noStrike" cap="none" dirty="0">
                <a:solidFill>
                  <a:srgbClr val="3F3F3F"/>
                </a:solidFill>
                <a:latin typeface="Noto Sans JP"/>
                <a:ea typeface="Noto Sans JP"/>
                <a:cs typeface="Noto Sans JP"/>
                <a:sym typeface="Noto Sans JP"/>
              </a:rPr>
              <a:t>　クラウド事業本部</a:t>
            </a:r>
            <a:endParaRPr sz="1500" b="1" dirty="0">
              <a:solidFill>
                <a:srgbClr val="3F3F3F"/>
              </a:solidFill>
              <a:latin typeface="Noto Sans JP"/>
              <a:ea typeface="Noto Sans JP"/>
              <a:cs typeface="Noto Sans JP"/>
              <a:sym typeface="Noto Sans JP"/>
            </a:endParaRPr>
          </a:p>
          <a:p>
            <a:pPr marL="0" marR="0" lvl="0" indent="0" algn="r" rtl="0">
              <a:lnSpc>
                <a:spcPct val="115000"/>
              </a:lnSpc>
              <a:spcBef>
                <a:spcPts val="0"/>
              </a:spcBef>
              <a:spcAft>
                <a:spcPts val="0"/>
              </a:spcAft>
              <a:buClr>
                <a:srgbClr val="000000"/>
              </a:buClr>
              <a:buSzPts val="2800"/>
              <a:buFont typeface="Arial"/>
              <a:buNone/>
            </a:pPr>
            <a:r>
              <a:rPr lang="ja-JP" sz="1500" b="1" i="0" u="none" strike="noStrike" cap="none" dirty="0">
                <a:solidFill>
                  <a:srgbClr val="3F3F3F"/>
                </a:solidFill>
                <a:latin typeface="Noto Sans JP"/>
                <a:ea typeface="Noto Sans JP"/>
                <a:cs typeface="Noto Sans JP"/>
                <a:sym typeface="Noto Sans JP"/>
              </a:rPr>
              <a:t>BPAXサービス部</a:t>
            </a:r>
            <a:endParaRPr sz="1500" b="1" i="0" u="none" strike="noStrike" cap="none" dirty="0">
              <a:solidFill>
                <a:srgbClr val="3F3F3F"/>
              </a:solidFill>
              <a:latin typeface="Noto Sans JP"/>
              <a:ea typeface="Noto Sans JP"/>
              <a:cs typeface="Noto Sans JP"/>
              <a:sym typeface="Noto Sans JP"/>
            </a:endParaRPr>
          </a:p>
        </p:txBody>
      </p:sp>
      <p:pic>
        <p:nvPicPr>
          <p:cNvPr id="34" name="Google Shape;34;p6"/>
          <p:cNvPicPr preferRelativeResize="0"/>
          <p:nvPr/>
        </p:nvPicPr>
        <p:blipFill>
          <a:blip r:embed="rId3">
            <a:alphaModFix/>
          </a:blip>
          <a:stretch>
            <a:fillRect/>
          </a:stretch>
        </p:blipFill>
        <p:spPr>
          <a:xfrm>
            <a:off x="442475" y="1558225"/>
            <a:ext cx="4732122" cy="4323694"/>
          </a:xfrm>
          <a:prstGeom prst="rect">
            <a:avLst/>
          </a:prstGeom>
          <a:noFill/>
          <a:ln>
            <a:noFill/>
          </a:ln>
        </p:spPr>
      </p:pic>
      <p:pic>
        <p:nvPicPr>
          <p:cNvPr id="35" name="Google Shape;35;p6"/>
          <p:cNvPicPr preferRelativeResize="0"/>
          <p:nvPr/>
        </p:nvPicPr>
        <p:blipFill>
          <a:blip r:embed="rId4">
            <a:alphaModFix/>
          </a:blip>
          <a:stretch>
            <a:fillRect/>
          </a:stretch>
        </p:blipFill>
        <p:spPr>
          <a:xfrm>
            <a:off x="269525" y="293300"/>
            <a:ext cx="3643648" cy="601350"/>
          </a:xfrm>
          <a:prstGeom prst="rect">
            <a:avLst/>
          </a:prstGeom>
          <a:noFill/>
          <a:ln>
            <a:noFill/>
          </a:ln>
        </p:spPr>
      </p:pic>
      <p:cxnSp>
        <p:nvCxnSpPr>
          <p:cNvPr id="36" name="Google Shape;36;p6"/>
          <p:cNvCxnSpPr/>
          <p:nvPr/>
        </p:nvCxnSpPr>
        <p:spPr>
          <a:xfrm>
            <a:off x="5578925" y="4095225"/>
            <a:ext cx="6613200" cy="0"/>
          </a:xfrm>
          <a:prstGeom prst="straightConnector1">
            <a:avLst/>
          </a:prstGeom>
          <a:noFill/>
          <a:ln w="9525" cap="flat" cmpd="sng">
            <a:solidFill>
              <a:srgbClr val="44546A"/>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FBA3364-7567-DA61-D76A-D170C687BB8C}"/>
              </a:ext>
            </a:extLst>
          </p:cNvPr>
          <p:cNvSpPr>
            <a:spLocks noGrp="1"/>
          </p:cNvSpPr>
          <p:nvPr>
            <p:ph type="body" idx="1"/>
          </p:nvPr>
        </p:nvSpPr>
        <p:spPr>
          <a:xfrm>
            <a:off x="1130982" y="2584633"/>
            <a:ext cx="9848444" cy="2709436"/>
          </a:xfrm>
        </p:spPr>
        <p:txBody>
          <a:bodyPr>
            <a:normAutofit/>
          </a:bodyPr>
          <a:lstStyle/>
          <a:p>
            <a:pPr marL="114300" indent="0">
              <a:buNone/>
            </a:pPr>
            <a:r>
              <a:rPr kumimoji="1" lang="ja-JP" altLang="en-US" sz="2400" u="sng" dirty="0"/>
              <a:t>①業務の流れ（業務の状態）を洗い出す</a:t>
            </a:r>
            <a:endParaRPr kumimoji="1" lang="en-US" altLang="ja-JP" sz="2400" u="sng" dirty="0"/>
          </a:p>
          <a:p>
            <a:pPr marL="114300" indent="0">
              <a:buNone/>
            </a:pPr>
            <a:r>
              <a:rPr kumimoji="1" lang="ja-JP" altLang="en-US" sz="1800" dirty="0"/>
              <a:t>　例 ー 管理業務：情報システム部の問合せ管理</a:t>
            </a:r>
            <a:endParaRPr kumimoji="1" lang="en-US" altLang="ja-JP" sz="1800" dirty="0"/>
          </a:p>
          <a:p>
            <a:pPr marL="114300" indent="0">
              <a:buNone/>
            </a:pPr>
            <a:r>
              <a:rPr kumimoji="1" lang="ja-JP" altLang="en-US" sz="1800" dirty="0"/>
              <a:t>　　</a:t>
            </a:r>
            <a:r>
              <a:rPr kumimoji="1" lang="en-US" altLang="ja-JP" sz="1800" dirty="0"/>
              <a:t>1</a:t>
            </a:r>
            <a:r>
              <a:rPr kumimoji="1" lang="ja-JP" altLang="en-US" sz="1800" dirty="0"/>
              <a:t>．従業員が問合せを依頼する（問合せが受付待ちになっている状態）</a:t>
            </a:r>
            <a:endParaRPr kumimoji="1" lang="en-US" altLang="ja-JP" sz="1800" dirty="0"/>
          </a:p>
          <a:p>
            <a:pPr marL="114300" indent="0">
              <a:buNone/>
            </a:pPr>
            <a:r>
              <a:rPr kumimoji="1" lang="ja-JP" altLang="en-US" sz="1800" dirty="0"/>
              <a:t>　　</a:t>
            </a:r>
            <a:r>
              <a:rPr kumimoji="1" lang="en-US" altLang="ja-JP" sz="1800" dirty="0"/>
              <a:t>2</a:t>
            </a:r>
            <a:r>
              <a:rPr kumimoji="1" lang="ja-JP" altLang="en-US" sz="1800" dirty="0"/>
              <a:t>．情報システム部の担当者が問合せを対応する（問合せを対応している状態）</a:t>
            </a:r>
            <a:endParaRPr kumimoji="1" lang="en-US" altLang="ja-JP" sz="1800" dirty="0"/>
          </a:p>
          <a:p>
            <a:pPr marL="114300" indent="0">
              <a:buNone/>
            </a:pPr>
            <a:r>
              <a:rPr kumimoji="1" lang="ja-JP" altLang="en-US" sz="1800" dirty="0"/>
              <a:t>　　</a:t>
            </a:r>
            <a:r>
              <a:rPr kumimoji="1" lang="en-US" altLang="ja-JP" sz="1800" dirty="0"/>
              <a:t>3</a:t>
            </a:r>
            <a:r>
              <a:rPr kumimoji="1" lang="ja-JP" altLang="en-US" sz="1800" dirty="0"/>
              <a:t>．情報システム部の担当者が問合せの対応を完了する（問合せが完了している状態）</a:t>
            </a:r>
            <a:endParaRPr kumimoji="1" lang="en-US" altLang="ja-JP" sz="1800" dirty="0"/>
          </a:p>
          <a:p>
            <a:pPr marL="114300" indent="0">
              <a:buNone/>
            </a:pPr>
            <a:r>
              <a:rPr kumimoji="1" lang="ja-JP" altLang="en-US" sz="1800" dirty="0"/>
              <a:t>　　</a:t>
            </a:r>
            <a:r>
              <a:rPr kumimoji="1" lang="en-US" altLang="ja-JP" sz="1800" dirty="0"/>
              <a:t>4</a:t>
            </a:r>
            <a:r>
              <a:rPr kumimoji="1" lang="ja-JP" altLang="en-US" sz="1800" dirty="0"/>
              <a:t>．情報システム部の責任者が問合せをクローズする（問合せがクローズしている状態）</a:t>
            </a:r>
            <a:endParaRPr kumimoji="1" lang="en-US" altLang="ja-JP" sz="1800" dirty="0"/>
          </a:p>
          <a:p>
            <a:pPr marL="114300" indent="0">
              <a:buNone/>
            </a:pPr>
            <a:endParaRPr kumimoji="1" lang="en-US" altLang="ja-JP" sz="1800" dirty="0"/>
          </a:p>
        </p:txBody>
      </p:sp>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lang="en-US" altLang="ja-JP" sz="3200" b="1" dirty="0">
                <a:solidFill>
                  <a:schemeClr val="dk1"/>
                </a:solidFill>
                <a:latin typeface="Noto Sans JP"/>
                <a:ea typeface="Noto Sans JP"/>
                <a:cs typeface="Noto Sans JP"/>
                <a:sym typeface="Noto Sans JP"/>
              </a:rPr>
              <a:t>4</a:t>
            </a:r>
            <a:r>
              <a:rPr lang="ja-JP" altLang="en-US" sz="3200" b="1" i="0" u="none" strike="noStrike" cap="none" dirty="0">
                <a:solidFill>
                  <a:schemeClr val="dk1"/>
                </a:solidFill>
                <a:latin typeface="Noto Sans JP"/>
                <a:ea typeface="Noto Sans JP"/>
                <a:cs typeface="Noto Sans JP"/>
                <a:sym typeface="Noto Sans JP"/>
              </a:rPr>
              <a:t>．</a:t>
            </a:r>
            <a:r>
              <a:rPr lang="ja-JP" altLang="en-US" sz="3200" b="1" dirty="0">
                <a:solidFill>
                  <a:schemeClr val="dk1"/>
                </a:solidFill>
                <a:latin typeface="Noto Sans JP"/>
                <a:ea typeface="Noto Sans JP"/>
                <a:cs typeface="Noto Sans JP"/>
                <a:sym typeface="Noto Sans JP"/>
              </a:rPr>
              <a:t>ステータス（業務の流れ）を定義する</a:t>
            </a:r>
            <a:endParaRPr kumimoji="1" lang="ja-JP" altLang="en-US" dirty="0"/>
          </a:p>
        </p:txBody>
      </p:sp>
      <p:sp>
        <p:nvSpPr>
          <p:cNvPr id="7" name="テキスト プレースホルダー 1">
            <a:extLst>
              <a:ext uri="{FF2B5EF4-FFF2-40B4-BE49-F238E27FC236}">
                <a16:creationId xmlns:a16="http://schemas.microsoft.com/office/drawing/2014/main" id="{E3FFB7A3-10FC-CE61-6EF1-AEBD8AC1CADC}"/>
              </a:ext>
            </a:extLst>
          </p:cNvPr>
          <p:cNvSpPr txBox="1">
            <a:spLocks/>
          </p:cNvSpPr>
          <p:nvPr/>
        </p:nvSpPr>
        <p:spPr>
          <a:xfrm>
            <a:off x="454825" y="1079133"/>
            <a:ext cx="11193835" cy="12134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en-US" altLang="ja-JP" sz="1800" dirty="0"/>
              <a:t>【</a:t>
            </a:r>
            <a:r>
              <a:rPr kumimoji="1" lang="ja-JP" altLang="en-US" sz="1800" dirty="0"/>
              <a:t>ステータスの定義</a:t>
            </a:r>
            <a:r>
              <a:rPr kumimoji="1" lang="en-US" altLang="ja-JP" sz="1800" dirty="0"/>
              <a:t>】</a:t>
            </a:r>
          </a:p>
          <a:p>
            <a:pPr marL="114300" indent="0">
              <a:buFont typeface="Arial"/>
              <a:buNone/>
            </a:pPr>
            <a:r>
              <a:rPr kumimoji="1" lang="ja-JP" altLang="en-US" sz="1800" dirty="0"/>
              <a:t>　ステータスとは「業務の状態を指すもの」です。</a:t>
            </a:r>
            <a:endParaRPr kumimoji="1" lang="en-US" altLang="ja-JP" sz="1800" dirty="0"/>
          </a:p>
          <a:p>
            <a:pPr marL="114300" indent="0">
              <a:buFont typeface="Arial"/>
              <a:buNone/>
            </a:pPr>
            <a:r>
              <a:rPr kumimoji="1" lang="ja-JP" altLang="en-US" sz="1800" dirty="0"/>
              <a:t>　業務の流れを洗い出し、ステータスを定義します。以下</a:t>
            </a:r>
            <a:r>
              <a:rPr kumimoji="1" lang="en-US" altLang="ja-JP" sz="1800" dirty="0"/>
              <a:t>2</a:t>
            </a:r>
            <a:r>
              <a:rPr kumimoji="1" lang="ja-JP" altLang="en-US" sz="1800" dirty="0"/>
              <a:t>つの手順で定義することをお勧めします。　　</a:t>
            </a:r>
            <a:endParaRPr kumimoji="1" lang="en-US" altLang="ja-JP" sz="1800" dirty="0"/>
          </a:p>
        </p:txBody>
      </p:sp>
      <p:sp>
        <p:nvSpPr>
          <p:cNvPr id="8" name="テキスト ボックス 7">
            <a:extLst>
              <a:ext uri="{FF2B5EF4-FFF2-40B4-BE49-F238E27FC236}">
                <a16:creationId xmlns:a16="http://schemas.microsoft.com/office/drawing/2014/main" id="{74743390-882E-0C6E-E4CB-D9E1EEE029D0}"/>
              </a:ext>
            </a:extLst>
          </p:cNvPr>
          <p:cNvSpPr txBox="1"/>
          <p:nvPr/>
        </p:nvSpPr>
        <p:spPr>
          <a:xfrm>
            <a:off x="1212574" y="5294069"/>
            <a:ext cx="9766852" cy="1169551"/>
          </a:xfrm>
          <a:prstGeom prst="rect">
            <a:avLst/>
          </a:prstGeom>
          <a:noFill/>
        </p:spPr>
        <p:txBody>
          <a:bodyPr wrap="square" rtlCol="0">
            <a:spAutoFit/>
          </a:bodyPr>
          <a:lstStyle/>
          <a:p>
            <a:r>
              <a:rPr kumimoji="1" lang="ja-JP" altLang="en-US" sz="2400" u="sng" dirty="0">
                <a:latin typeface="Noto Sans JP" panose="020B0600070205080204" charset="-128"/>
                <a:ea typeface="Noto Sans JP" panose="020B0600070205080204" charset="-128"/>
              </a:rPr>
              <a:t>②ステータスを定義する</a:t>
            </a:r>
            <a:endParaRPr kumimoji="1" lang="en-US" altLang="ja-JP" sz="2400" u="sng" dirty="0">
              <a:latin typeface="Noto Sans JP" panose="020B0600070205080204" charset="-128"/>
              <a:ea typeface="Noto Sans JP" panose="020B0600070205080204" charset="-128"/>
            </a:endParaRPr>
          </a:p>
          <a:p>
            <a:endParaRPr kumimoji="1" lang="en-US" altLang="ja-JP" dirty="0">
              <a:latin typeface="Noto Sans JP" panose="020B0600070205080204" charset="-128"/>
              <a:ea typeface="Noto Sans JP" panose="020B0600070205080204" charset="-128"/>
            </a:endParaRPr>
          </a:p>
          <a:p>
            <a:r>
              <a:rPr kumimoji="1" lang="ja-JP" altLang="en-US" sz="1800" dirty="0">
                <a:latin typeface="Noto Sans JP" panose="020B0600070205080204" charset="-128"/>
                <a:ea typeface="Noto Sans JP" panose="020B0600070205080204" charset="-128"/>
              </a:rPr>
              <a:t>　</a:t>
            </a:r>
            <a:r>
              <a:rPr kumimoji="1" lang="en-US" altLang="ja-JP" sz="1800" dirty="0">
                <a:latin typeface="Noto Sans JP" panose="020B0600070205080204" charset="-128"/>
                <a:ea typeface="Noto Sans JP" panose="020B0600070205080204" charset="-128"/>
              </a:rPr>
              <a:t>1</a:t>
            </a:r>
            <a:r>
              <a:rPr kumimoji="1" lang="ja-JP" altLang="en-US" sz="1800" dirty="0">
                <a:latin typeface="Noto Sans JP" panose="020B0600070205080204" charset="-128"/>
                <a:ea typeface="Noto Sans JP" panose="020B0600070205080204" charset="-128"/>
              </a:rPr>
              <a:t>．問合せ受付待ち　→　</a:t>
            </a:r>
            <a:r>
              <a:rPr kumimoji="1" lang="en-US" altLang="ja-JP" sz="1800" dirty="0">
                <a:latin typeface="Noto Sans JP" panose="020B0600070205080204" charset="-128"/>
                <a:ea typeface="Noto Sans JP" panose="020B0600070205080204" charset="-128"/>
              </a:rPr>
              <a:t>2</a:t>
            </a:r>
            <a:r>
              <a:rPr kumimoji="1" lang="ja-JP" altLang="en-US" sz="1800" dirty="0">
                <a:latin typeface="Noto Sans JP" panose="020B0600070205080204" charset="-128"/>
                <a:ea typeface="Noto Sans JP" panose="020B0600070205080204" charset="-128"/>
              </a:rPr>
              <a:t>．問合せ対応中　→　</a:t>
            </a:r>
            <a:r>
              <a:rPr kumimoji="1" lang="en-US" altLang="ja-JP" sz="1800" dirty="0">
                <a:latin typeface="Noto Sans JP" panose="020B0600070205080204" charset="-128"/>
                <a:ea typeface="Noto Sans JP" panose="020B0600070205080204" charset="-128"/>
              </a:rPr>
              <a:t>3</a:t>
            </a:r>
            <a:r>
              <a:rPr kumimoji="1" lang="ja-JP" altLang="en-US" sz="1800" dirty="0">
                <a:latin typeface="Noto Sans JP" panose="020B0600070205080204" charset="-128"/>
                <a:ea typeface="Noto Sans JP" panose="020B0600070205080204" charset="-128"/>
              </a:rPr>
              <a:t>．問合せ対応完了　→　</a:t>
            </a:r>
            <a:r>
              <a:rPr kumimoji="1" lang="en-US" altLang="ja-JP" sz="1800" dirty="0">
                <a:latin typeface="Noto Sans JP" panose="020B0600070205080204" charset="-128"/>
                <a:ea typeface="Noto Sans JP" panose="020B0600070205080204" charset="-128"/>
              </a:rPr>
              <a:t>4</a:t>
            </a:r>
            <a:r>
              <a:rPr kumimoji="1" lang="ja-JP" altLang="en-US" sz="1800" dirty="0">
                <a:latin typeface="Noto Sans JP" panose="020B0600070205080204" charset="-128"/>
                <a:ea typeface="Noto Sans JP" panose="020B0600070205080204" charset="-128"/>
              </a:rPr>
              <a:t>．クローズ</a:t>
            </a:r>
            <a:endParaRPr kumimoji="1" lang="en-US" altLang="ja-JP" sz="1800" dirty="0">
              <a:latin typeface="Noto Sans JP" panose="020B0600070205080204" charset="-128"/>
              <a:ea typeface="Noto Sans JP" panose="020B0600070205080204" charset="-128"/>
            </a:endParaRPr>
          </a:p>
          <a:p>
            <a:endParaRPr kumimoji="1" lang="ja-JP" altLang="en-US" dirty="0">
              <a:latin typeface="Noto Sans JP" panose="020B0600070205080204" charset="-128"/>
              <a:ea typeface="Noto Sans JP" panose="020B0600070205080204" charset="-128"/>
            </a:endParaRPr>
          </a:p>
        </p:txBody>
      </p:sp>
      <p:sp>
        <p:nvSpPr>
          <p:cNvPr id="9" name="Google Shape;125;p2">
            <a:extLst>
              <a:ext uri="{FF2B5EF4-FFF2-40B4-BE49-F238E27FC236}">
                <a16:creationId xmlns:a16="http://schemas.microsoft.com/office/drawing/2014/main" id="{0E32DE4D-DBB1-6B83-7291-9B522DF0E1A1}"/>
              </a:ext>
            </a:extLst>
          </p:cNvPr>
          <p:cNvSpPr/>
          <p:nvPr/>
        </p:nvSpPr>
        <p:spPr>
          <a:xfrm>
            <a:off x="863771" y="2439000"/>
            <a:ext cx="10464457" cy="4044498"/>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endParaRPr dirty="0"/>
          </a:p>
        </p:txBody>
      </p:sp>
    </p:spTree>
    <p:extLst>
      <p:ext uri="{BB962C8B-B14F-4D97-AF65-F5344CB8AC3E}">
        <p14:creationId xmlns:p14="http://schemas.microsoft.com/office/powerpoint/2010/main" val="283889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10337071" cy="584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ltLang="ja-JP" sz="4000" b="1" i="0" strike="noStrike" cap="none" dirty="0">
                <a:solidFill>
                  <a:schemeClr val="dk1"/>
                </a:solidFill>
                <a:latin typeface="Noto Sans JP"/>
                <a:ea typeface="Noto Sans JP"/>
                <a:cs typeface="Noto Sans JP"/>
                <a:sym typeface="Noto Sans JP"/>
              </a:rPr>
              <a:t>5</a:t>
            </a:r>
            <a:r>
              <a:rPr lang="ja-JP" altLang="ja-JP" sz="4000" b="1" i="0" strike="noStrike" cap="none" dirty="0">
                <a:solidFill>
                  <a:schemeClr val="dk1"/>
                </a:solidFill>
                <a:latin typeface="Noto Sans JP"/>
                <a:ea typeface="Noto Sans JP"/>
                <a:cs typeface="Noto Sans JP"/>
                <a:sym typeface="Noto Sans JP"/>
              </a:rPr>
              <a:t>．</a:t>
            </a:r>
            <a:r>
              <a:rPr lang="ja-JP" altLang="en-US" sz="4000" b="1" i="0" strike="noStrike" cap="none" dirty="0">
                <a:solidFill>
                  <a:schemeClr val="dk1"/>
                </a:solidFill>
                <a:latin typeface="Noto Sans JP"/>
                <a:ea typeface="Noto Sans JP"/>
                <a:cs typeface="Noto Sans JP"/>
                <a:sym typeface="Noto Sans JP"/>
              </a:rPr>
              <a:t>アクション（業務の処理）を定義する</a:t>
            </a:r>
            <a:endParaRPr dirty="0"/>
          </a:p>
        </p:txBody>
      </p:sp>
    </p:spTree>
    <p:extLst>
      <p:ext uri="{BB962C8B-B14F-4D97-AF65-F5344CB8AC3E}">
        <p14:creationId xmlns:p14="http://schemas.microsoft.com/office/powerpoint/2010/main" val="89296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FBA3364-7567-DA61-D76A-D170C687BB8C}"/>
              </a:ext>
            </a:extLst>
          </p:cNvPr>
          <p:cNvSpPr>
            <a:spLocks noGrp="1"/>
          </p:cNvSpPr>
          <p:nvPr>
            <p:ph type="body" idx="1"/>
          </p:nvPr>
        </p:nvSpPr>
        <p:spPr>
          <a:xfrm>
            <a:off x="594676" y="2885188"/>
            <a:ext cx="11027324" cy="3443969"/>
          </a:xfrm>
        </p:spPr>
        <p:txBody>
          <a:bodyPr/>
          <a:lstStyle/>
          <a:p>
            <a:pPr marL="114300" indent="0">
              <a:buNone/>
            </a:pPr>
            <a:r>
              <a:rPr kumimoji="1" lang="ja-JP" altLang="en-US" sz="2400" u="sng" dirty="0"/>
              <a:t>管理業務：情報システム部の問合せ管理</a:t>
            </a:r>
            <a:endParaRPr kumimoji="1" lang="en-US" altLang="ja-JP" sz="2400" u="sng" dirty="0"/>
          </a:p>
          <a:p>
            <a:pPr marL="114300" indent="0">
              <a:buNone/>
            </a:pPr>
            <a:endParaRPr kumimoji="1" lang="en-US" altLang="ja-JP" dirty="0"/>
          </a:p>
          <a:p>
            <a:pPr marL="114300" indent="0">
              <a:buNone/>
            </a:pPr>
            <a:endParaRPr kumimoji="1" lang="en-US" altLang="ja-JP" dirty="0"/>
          </a:p>
          <a:p>
            <a:pPr marL="114300" indent="0">
              <a:buNone/>
            </a:pPr>
            <a:r>
              <a:rPr kumimoji="1" lang="ja-JP" altLang="en-US" sz="2400" dirty="0">
                <a:latin typeface="Noto Sans JP" panose="020B0600070205080204" charset="-128"/>
                <a:ea typeface="Noto Sans JP" panose="020B0600070205080204" charset="-128"/>
              </a:rPr>
              <a:t>　　問合せ受付待ち　→　問合せ対応中　→　問合せ対応完了　→　クローズ</a:t>
            </a:r>
            <a:endParaRPr kumimoji="1" lang="en-US" altLang="ja-JP" sz="2400" dirty="0">
              <a:latin typeface="Noto Sans JP" panose="020B0600070205080204" charset="-128"/>
              <a:ea typeface="Noto Sans JP" panose="020B0600070205080204" charset="-128"/>
            </a:endParaRPr>
          </a:p>
        </p:txBody>
      </p:sp>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lang="en-US" altLang="ja-JP" sz="3200" b="1" i="0" strike="noStrike" cap="none" dirty="0">
                <a:solidFill>
                  <a:schemeClr val="dk1"/>
                </a:solidFill>
                <a:latin typeface="Noto Sans JP"/>
                <a:ea typeface="Noto Sans JP"/>
                <a:cs typeface="Noto Sans JP"/>
                <a:sym typeface="Noto Sans JP"/>
              </a:rPr>
              <a:t>5</a:t>
            </a:r>
            <a:r>
              <a:rPr lang="ja-JP" altLang="ja-JP" sz="3200" b="1" i="0" strike="noStrike" cap="none" dirty="0">
                <a:solidFill>
                  <a:schemeClr val="dk1"/>
                </a:solidFill>
                <a:latin typeface="Noto Sans JP"/>
                <a:ea typeface="Noto Sans JP"/>
                <a:cs typeface="Noto Sans JP"/>
                <a:sym typeface="Noto Sans JP"/>
              </a:rPr>
              <a:t>．</a:t>
            </a:r>
            <a:r>
              <a:rPr lang="ja-JP" altLang="en-US" sz="3200" b="1" i="0" strike="noStrike" cap="none" dirty="0">
                <a:solidFill>
                  <a:schemeClr val="dk1"/>
                </a:solidFill>
                <a:latin typeface="Noto Sans JP"/>
                <a:ea typeface="Noto Sans JP"/>
                <a:cs typeface="Noto Sans JP"/>
                <a:sym typeface="Noto Sans JP"/>
              </a:rPr>
              <a:t>アクション（業務の処理）を定義する</a:t>
            </a:r>
            <a:endParaRPr kumimoji="1" lang="ja-JP" altLang="en-US" dirty="0"/>
          </a:p>
        </p:txBody>
      </p:sp>
      <p:grpSp>
        <p:nvGrpSpPr>
          <p:cNvPr id="10" name="グループ化 9">
            <a:extLst>
              <a:ext uri="{FF2B5EF4-FFF2-40B4-BE49-F238E27FC236}">
                <a16:creationId xmlns:a16="http://schemas.microsoft.com/office/drawing/2014/main" id="{FDB127D7-D10E-8750-D37E-E0C7F512FC1A}"/>
              </a:ext>
            </a:extLst>
          </p:cNvPr>
          <p:cNvGrpSpPr/>
          <p:nvPr/>
        </p:nvGrpSpPr>
        <p:grpSpPr>
          <a:xfrm>
            <a:off x="2786031" y="4142785"/>
            <a:ext cx="1789606" cy="268781"/>
            <a:chOff x="453333" y="5806780"/>
            <a:chExt cx="772493" cy="250345"/>
          </a:xfrm>
        </p:grpSpPr>
        <p:cxnSp>
          <p:nvCxnSpPr>
            <p:cNvPr id="11" name="直線矢印コネクタ 10">
              <a:extLst>
                <a:ext uri="{FF2B5EF4-FFF2-40B4-BE49-F238E27FC236}">
                  <a16:creationId xmlns:a16="http://schemas.microsoft.com/office/drawing/2014/main" id="{82259481-8EFD-B108-192E-8F0B42282616}"/>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10FA6E2-1D88-0D1C-8784-5F7E369A437C}"/>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0AB6A7E-ACB1-B070-9A0C-34A3B39CFBD1}"/>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6D37423-AD65-BB98-F4D5-B8182BBD6BB4}"/>
              </a:ext>
            </a:extLst>
          </p:cNvPr>
          <p:cNvSpPr txBox="1"/>
          <p:nvPr/>
        </p:nvSpPr>
        <p:spPr>
          <a:xfrm>
            <a:off x="2870346" y="3736086"/>
            <a:ext cx="1620957"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問合せを対応する</a:t>
            </a:r>
            <a:endParaRPr kumimoji="1" lang="ja-JP" altLang="en-US" sz="1400" dirty="0">
              <a:latin typeface="Noto Sans JP" panose="020B0600070205080204" charset="-128"/>
              <a:ea typeface="Noto Sans JP" panose="020B0600070205080204" charset="-128"/>
            </a:endParaRPr>
          </a:p>
        </p:txBody>
      </p:sp>
      <p:grpSp>
        <p:nvGrpSpPr>
          <p:cNvPr id="15" name="グループ化 14">
            <a:extLst>
              <a:ext uri="{FF2B5EF4-FFF2-40B4-BE49-F238E27FC236}">
                <a16:creationId xmlns:a16="http://schemas.microsoft.com/office/drawing/2014/main" id="{7E8D829C-EDDB-ACA5-9FBA-1D83B28BDFCD}"/>
              </a:ext>
            </a:extLst>
          </p:cNvPr>
          <p:cNvGrpSpPr/>
          <p:nvPr/>
        </p:nvGrpSpPr>
        <p:grpSpPr>
          <a:xfrm>
            <a:off x="5558130" y="4137583"/>
            <a:ext cx="1789603" cy="268781"/>
            <a:chOff x="453333" y="5806780"/>
            <a:chExt cx="772493" cy="250345"/>
          </a:xfrm>
        </p:grpSpPr>
        <p:cxnSp>
          <p:nvCxnSpPr>
            <p:cNvPr id="16" name="直線矢印コネクタ 15">
              <a:extLst>
                <a:ext uri="{FF2B5EF4-FFF2-40B4-BE49-F238E27FC236}">
                  <a16:creationId xmlns:a16="http://schemas.microsoft.com/office/drawing/2014/main" id="{3C42255F-BA80-3CEE-BB73-04BE86E4C71F}"/>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6FB82FC-A321-5008-57F3-7B643DD1CC6F}"/>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C8E8289-3639-8233-B530-67ED51C9342A}"/>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77CADB24-3AE0-9FC2-FE04-45BFA8D968FE}"/>
              </a:ext>
            </a:extLst>
          </p:cNvPr>
          <p:cNvSpPr txBox="1"/>
          <p:nvPr/>
        </p:nvSpPr>
        <p:spPr>
          <a:xfrm>
            <a:off x="5472066" y="3732848"/>
            <a:ext cx="1965769" cy="307777"/>
          </a:xfrm>
          <a:prstGeom prst="rect">
            <a:avLst/>
          </a:prstGeom>
          <a:no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問合せ対応を完了する</a:t>
            </a:r>
            <a:endParaRPr kumimoji="1" lang="ja-JP" altLang="en-US" sz="1400" dirty="0">
              <a:latin typeface="Noto Sans JP" panose="020B0600070205080204" charset="-128"/>
              <a:ea typeface="Noto Sans JP" panose="020B0600070205080204" charset="-128"/>
            </a:endParaRPr>
          </a:p>
        </p:txBody>
      </p:sp>
      <p:grpSp>
        <p:nvGrpSpPr>
          <p:cNvPr id="20" name="グループ化 19">
            <a:extLst>
              <a:ext uri="{FF2B5EF4-FFF2-40B4-BE49-F238E27FC236}">
                <a16:creationId xmlns:a16="http://schemas.microsoft.com/office/drawing/2014/main" id="{C237B831-0906-640D-2C51-7E9E9869D664}"/>
              </a:ext>
            </a:extLst>
          </p:cNvPr>
          <p:cNvGrpSpPr/>
          <p:nvPr/>
        </p:nvGrpSpPr>
        <p:grpSpPr>
          <a:xfrm>
            <a:off x="8456835" y="4140031"/>
            <a:ext cx="1889299" cy="268781"/>
            <a:chOff x="453333" y="5806780"/>
            <a:chExt cx="772493" cy="250345"/>
          </a:xfrm>
        </p:grpSpPr>
        <p:cxnSp>
          <p:nvCxnSpPr>
            <p:cNvPr id="21" name="直線矢印コネクタ 20">
              <a:extLst>
                <a:ext uri="{FF2B5EF4-FFF2-40B4-BE49-F238E27FC236}">
                  <a16:creationId xmlns:a16="http://schemas.microsoft.com/office/drawing/2014/main" id="{3B5EE44D-CA9A-91AC-C86B-2B3FC927A463}"/>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455ADFF-A6E3-0426-7C6E-EEA96C801AED}"/>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A953BAF-4AD9-F91D-CB31-60BD8DABDE85}"/>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47CD2B9C-FC32-F802-C5B8-9DD435DA9578}"/>
              </a:ext>
            </a:extLst>
          </p:cNvPr>
          <p:cNvSpPr txBox="1"/>
          <p:nvPr/>
        </p:nvSpPr>
        <p:spPr>
          <a:xfrm>
            <a:off x="8418598" y="3732848"/>
            <a:ext cx="1965771" cy="307777"/>
          </a:xfrm>
          <a:prstGeom prst="rect">
            <a:avLst/>
          </a:prstGeom>
          <a:no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問合せをクローズする</a:t>
            </a:r>
            <a:endParaRPr kumimoji="1" lang="ja-JP" altLang="en-US" sz="1400" dirty="0">
              <a:latin typeface="Noto Sans JP" panose="020B0600070205080204" charset="-128"/>
              <a:ea typeface="Noto Sans JP" panose="020B0600070205080204" charset="-128"/>
            </a:endParaRPr>
          </a:p>
        </p:txBody>
      </p:sp>
      <p:grpSp>
        <p:nvGrpSpPr>
          <p:cNvPr id="25" name="グループ化 24">
            <a:extLst>
              <a:ext uri="{FF2B5EF4-FFF2-40B4-BE49-F238E27FC236}">
                <a16:creationId xmlns:a16="http://schemas.microsoft.com/office/drawing/2014/main" id="{E697316D-A6A4-874A-A7F0-33AB2CA10D6B}"/>
              </a:ext>
            </a:extLst>
          </p:cNvPr>
          <p:cNvGrpSpPr/>
          <p:nvPr/>
        </p:nvGrpSpPr>
        <p:grpSpPr>
          <a:xfrm rot="10800000">
            <a:off x="2786029" y="4976371"/>
            <a:ext cx="1789603" cy="241735"/>
            <a:chOff x="453330" y="5812243"/>
            <a:chExt cx="772496" cy="250345"/>
          </a:xfrm>
        </p:grpSpPr>
        <p:cxnSp>
          <p:nvCxnSpPr>
            <p:cNvPr id="26" name="直線矢印コネクタ 25">
              <a:extLst>
                <a:ext uri="{FF2B5EF4-FFF2-40B4-BE49-F238E27FC236}">
                  <a16:creationId xmlns:a16="http://schemas.microsoft.com/office/drawing/2014/main" id="{5DC3F2EE-13DB-5F8E-2F87-0D9B289FAB76}"/>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4712B3D-105F-8C16-8FBB-311402670BEC}"/>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83137B0-6B49-7E5B-6552-BF061BDE1315}"/>
                </a:ext>
              </a:extLst>
            </p:cNvPr>
            <p:cNvCxnSpPr>
              <a:cxnSpLocks/>
            </p:cNvCxnSpPr>
            <p:nvPr/>
          </p:nvCxnSpPr>
          <p:spPr>
            <a:xfrm>
              <a:off x="453330" y="5812243"/>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4E131EF0-6CB5-6F00-452F-9E25ED36E5A6}"/>
              </a:ext>
            </a:extLst>
          </p:cNvPr>
          <p:cNvSpPr txBox="1"/>
          <p:nvPr/>
        </p:nvSpPr>
        <p:spPr>
          <a:xfrm>
            <a:off x="2602405" y="5304733"/>
            <a:ext cx="2156841" cy="523220"/>
          </a:xfrm>
          <a:prstGeom prst="rect">
            <a:avLst/>
          </a:prstGeom>
          <a:no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問合せ内容が不明のため</a:t>
            </a:r>
            <a:endParaRPr kumimoji="1" lang="en-US" altLang="ja-JP" dirty="0">
              <a:latin typeface="Noto Sans JP" panose="020B0600070205080204" charset="-128"/>
              <a:ea typeface="Noto Sans JP" panose="020B0600070205080204" charset="-128"/>
            </a:endParaRPr>
          </a:p>
          <a:p>
            <a:r>
              <a:rPr kumimoji="1" lang="ja-JP" altLang="en-US" dirty="0">
                <a:latin typeface="Noto Sans JP" panose="020B0600070205080204" charset="-128"/>
                <a:ea typeface="Noto Sans JP" panose="020B0600070205080204" charset="-128"/>
              </a:rPr>
              <a:t>確認する</a:t>
            </a:r>
            <a:endParaRPr kumimoji="1" lang="en-US" altLang="ja-JP" dirty="0">
              <a:latin typeface="Noto Sans JP" panose="020B0600070205080204" charset="-128"/>
              <a:ea typeface="Noto Sans JP" panose="020B0600070205080204" charset="-128"/>
            </a:endParaRPr>
          </a:p>
        </p:txBody>
      </p:sp>
      <p:sp>
        <p:nvSpPr>
          <p:cNvPr id="36" name="Google Shape;125;p2">
            <a:extLst>
              <a:ext uri="{FF2B5EF4-FFF2-40B4-BE49-F238E27FC236}">
                <a16:creationId xmlns:a16="http://schemas.microsoft.com/office/drawing/2014/main" id="{74BA4A70-9D4E-A466-D6B2-6FDF80247A4C}"/>
              </a:ext>
            </a:extLst>
          </p:cNvPr>
          <p:cNvSpPr/>
          <p:nvPr/>
        </p:nvSpPr>
        <p:spPr>
          <a:xfrm>
            <a:off x="479502" y="2589563"/>
            <a:ext cx="11257672" cy="4044498"/>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endParaRPr dirty="0"/>
          </a:p>
        </p:txBody>
      </p:sp>
      <p:sp>
        <p:nvSpPr>
          <p:cNvPr id="37" name="テキスト プレースホルダー 1">
            <a:extLst>
              <a:ext uri="{FF2B5EF4-FFF2-40B4-BE49-F238E27FC236}">
                <a16:creationId xmlns:a16="http://schemas.microsoft.com/office/drawing/2014/main" id="{8C8D6B9B-410B-CFA8-A48F-9861F85FD4A6}"/>
              </a:ext>
            </a:extLst>
          </p:cNvPr>
          <p:cNvSpPr txBox="1">
            <a:spLocks/>
          </p:cNvSpPr>
          <p:nvPr/>
        </p:nvSpPr>
        <p:spPr>
          <a:xfrm>
            <a:off x="454826" y="1079133"/>
            <a:ext cx="8852450" cy="225407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en-US" altLang="ja-JP" sz="1800" dirty="0"/>
              <a:t>【</a:t>
            </a:r>
            <a:r>
              <a:rPr kumimoji="1" lang="ja-JP" altLang="en-US" sz="1800" dirty="0"/>
              <a:t>アクションの定義</a:t>
            </a:r>
            <a:r>
              <a:rPr kumimoji="1" lang="en-US" altLang="ja-JP" sz="1800" dirty="0"/>
              <a:t>】</a:t>
            </a:r>
          </a:p>
          <a:p>
            <a:pPr marL="114300" indent="0">
              <a:buFont typeface="Arial"/>
              <a:buNone/>
            </a:pPr>
            <a:r>
              <a:rPr kumimoji="1" lang="ja-JP" altLang="en-US" sz="1800" dirty="0"/>
              <a:t>　アクションとは「操作」です。</a:t>
            </a:r>
            <a:endParaRPr kumimoji="1" lang="en-US" altLang="ja-JP" sz="1800" dirty="0"/>
          </a:p>
          <a:p>
            <a:pPr marL="114300" indent="0">
              <a:buFont typeface="Arial"/>
              <a:buNone/>
            </a:pPr>
            <a:r>
              <a:rPr kumimoji="1" lang="ja-JP" altLang="en-US" sz="1800" dirty="0"/>
              <a:t>　各ステータスごとにどういうアクション（処理）をするかを定義します。　　</a:t>
            </a:r>
            <a:endParaRPr kumimoji="1" lang="en-US" altLang="ja-JP" sz="1800" dirty="0"/>
          </a:p>
        </p:txBody>
      </p:sp>
      <p:cxnSp>
        <p:nvCxnSpPr>
          <p:cNvPr id="6" name="直線矢印コネクタ 5">
            <a:extLst>
              <a:ext uri="{FF2B5EF4-FFF2-40B4-BE49-F238E27FC236}">
                <a16:creationId xmlns:a16="http://schemas.microsoft.com/office/drawing/2014/main" id="{72B7F778-C276-718D-8D73-17AE4C5A074A}"/>
              </a:ext>
            </a:extLst>
          </p:cNvPr>
          <p:cNvCxnSpPr>
            <a:cxnSpLocks/>
          </p:cNvCxnSpPr>
          <p:nvPr/>
        </p:nvCxnSpPr>
        <p:spPr>
          <a:xfrm>
            <a:off x="1586575" y="4172954"/>
            <a:ext cx="0" cy="2917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6AFDA5A2-181B-0690-C92D-30535B031FD5}"/>
              </a:ext>
            </a:extLst>
          </p:cNvPr>
          <p:cNvSpPr txBox="1"/>
          <p:nvPr/>
        </p:nvSpPr>
        <p:spPr>
          <a:xfrm>
            <a:off x="822236" y="3736085"/>
            <a:ext cx="1620957"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問合せの新規作成</a:t>
            </a:r>
            <a:endParaRPr kumimoji="1" lang="ja-JP" altLang="en-US" sz="1400" dirty="0">
              <a:latin typeface="Noto Sans JP" panose="020B0600070205080204" charset="-128"/>
              <a:ea typeface="Noto Sans JP" panose="020B0600070205080204" charset="-128"/>
            </a:endParaRPr>
          </a:p>
        </p:txBody>
      </p:sp>
      <p:sp>
        <p:nvSpPr>
          <p:cNvPr id="5" name="テキスト ボックス 4">
            <a:extLst>
              <a:ext uri="{FF2B5EF4-FFF2-40B4-BE49-F238E27FC236}">
                <a16:creationId xmlns:a16="http://schemas.microsoft.com/office/drawing/2014/main" id="{2AD16B73-5B41-8D96-C056-FFD219DC1E73}"/>
              </a:ext>
            </a:extLst>
          </p:cNvPr>
          <p:cNvSpPr txBox="1"/>
          <p:nvPr/>
        </p:nvSpPr>
        <p:spPr>
          <a:xfrm>
            <a:off x="5558130" y="6163821"/>
            <a:ext cx="3236784"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問合せ対応不要のため、クローズする</a:t>
            </a:r>
            <a:endParaRPr kumimoji="1" lang="ja-JP" altLang="en-US" sz="1400" dirty="0">
              <a:latin typeface="Noto Sans JP" panose="020B0600070205080204" charset="-128"/>
              <a:ea typeface="Noto Sans JP" panose="020B0600070205080204" charset="-128"/>
            </a:endParaRPr>
          </a:p>
        </p:txBody>
      </p:sp>
      <p:grpSp>
        <p:nvGrpSpPr>
          <p:cNvPr id="8" name="グループ化 7">
            <a:extLst>
              <a:ext uri="{FF2B5EF4-FFF2-40B4-BE49-F238E27FC236}">
                <a16:creationId xmlns:a16="http://schemas.microsoft.com/office/drawing/2014/main" id="{4FB83193-43BA-CFF6-7F15-18D7DDE56AC1}"/>
              </a:ext>
            </a:extLst>
          </p:cNvPr>
          <p:cNvGrpSpPr/>
          <p:nvPr/>
        </p:nvGrpSpPr>
        <p:grpSpPr>
          <a:xfrm rot="10800000" flipH="1">
            <a:off x="1937757" y="4898374"/>
            <a:ext cx="8630849" cy="1148558"/>
            <a:chOff x="453333" y="5806780"/>
            <a:chExt cx="772493" cy="250345"/>
          </a:xfrm>
        </p:grpSpPr>
        <p:cxnSp>
          <p:nvCxnSpPr>
            <p:cNvPr id="9" name="直線矢印コネクタ 8">
              <a:extLst>
                <a:ext uri="{FF2B5EF4-FFF2-40B4-BE49-F238E27FC236}">
                  <a16:creationId xmlns:a16="http://schemas.microsoft.com/office/drawing/2014/main" id="{77A2CA10-A5C4-945E-947A-B1777566B968}"/>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A943F17-183A-7AD6-0832-03C693ADE931}"/>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96C0D2E-EFCF-AA72-6506-38351121DFFA}"/>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50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10303183" cy="584775"/>
          </a:xfrm>
          <a:prstGeom prst="rect">
            <a:avLst/>
          </a:prstGeom>
          <a:noFill/>
          <a:ln>
            <a:noFill/>
          </a:ln>
        </p:spPr>
        <p:txBody>
          <a:bodyPr spcFirstLastPara="1" wrap="square" lIns="91425" tIns="45700" rIns="91425" bIns="45700" anchor="ctr" anchorCtr="0">
            <a:noAutofit/>
          </a:bodyPr>
          <a:lstStyle/>
          <a:p>
            <a:r>
              <a:rPr lang="en-US" altLang="ja-JP" dirty="0"/>
              <a:t>6</a:t>
            </a:r>
            <a:r>
              <a:rPr lang="ja-JP" altLang="ja-JP" sz="4000" b="1" i="0" strike="noStrike" cap="none" dirty="0">
                <a:solidFill>
                  <a:schemeClr val="dk1"/>
                </a:solidFill>
                <a:latin typeface="Noto Sans JP"/>
                <a:ea typeface="Noto Sans JP"/>
                <a:cs typeface="Noto Sans JP"/>
                <a:sym typeface="Noto Sans JP"/>
              </a:rPr>
              <a:t>．</a:t>
            </a:r>
            <a:r>
              <a:rPr lang="ja-JP" altLang="en-US" sz="4000" b="1" i="0" strike="noStrike" cap="none" dirty="0">
                <a:solidFill>
                  <a:schemeClr val="dk1"/>
                </a:solidFill>
                <a:latin typeface="Noto Sans JP"/>
                <a:ea typeface="Noto Sans JP"/>
                <a:cs typeface="Noto Sans JP"/>
                <a:sym typeface="Noto Sans JP"/>
              </a:rPr>
              <a:t>各種権限を割り当てる</a:t>
            </a:r>
            <a:endParaRPr dirty="0"/>
          </a:p>
        </p:txBody>
      </p:sp>
    </p:spTree>
    <p:extLst>
      <p:ext uri="{BB962C8B-B14F-4D97-AF65-F5344CB8AC3E}">
        <p14:creationId xmlns:p14="http://schemas.microsoft.com/office/powerpoint/2010/main" val="7785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body" idx="1"/>
          </p:nvPr>
        </p:nvSpPr>
        <p:spPr>
          <a:xfrm>
            <a:off x="456569" y="1066207"/>
            <a:ext cx="10953811" cy="1396846"/>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000000"/>
              </a:buClr>
              <a:buSzPts val="2400"/>
              <a:buFont typeface="Arial"/>
              <a:buNone/>
            </a:pPr>
            <a:r>
              <a:rPr lang="ja-JP" sz="1800" b="0" i="0" u="none" strike="noStrike" cap="none" dirty="0">
                <a:solidFill>
                  <a:schemeClr val="dk1"/>
                </a:solidFill>
              </a:rPr>
              <a:t>【</a:t>
            </a:r>
            <a:r>
              <a:rPr lang="ja-JP" altLang="en-US" sz="1800" b="0" i="0" u="none" strike="noStrike" cap="none" dirty="0">
                <a:solidFill>
                  <a:schemeClr val="dk1"/>
                </a:solidFill>
              </a:rPr>
              <a:t>各種</a:t>
            </a:r>
            <a:r>
              <a:rPr lang="ja-JP" altLang="en-US" sz="1800" dirty="0"/>
              <a:t>権限の割り当て</a:t>
            </a:r>
            <a:r>
              <a:rPr lang="ja-JP" sz="1800" b="0" i="0" u="none" strike="noStrike" cap="none" dirty="0">
                <a:solidFill>
                  <a:schemeClr val="dk1"/>
                </a:solidFill>
              </a:rPr>
              <a:t>】</a:t>
            </a:r>
            <a:endParaRPr sz="1800" dirty="0"/>
          </a:p>
          <a:p>
            <a:pPr marL="0" marR="0" lvl="0" indent="0" algn="l" rtl="0">
              <a:lnSpc>
                <a:spcPct val="150000"/>
              </a:lnSpc>
              <a:spcBef>
                <a:spcPts val="0"/>
              </a:spcBef>
              <a:spcAft>
                <a:spcPts val="0"/>
              </a:spcAft>
              <a:buClr>
                <a:srgbClr val="000000"/>
              </a:buClr>
              <a:buSzPts val="2400"/>
              <a:buFont typeface="Arial"/>
              <a:buNone/>
            </a:pPr>
            <a:r>
              <a:rPr lang="ja-JP" altLang="en-US" sz="1800" dirty="0"/>
              <a:t>　必要に応じて権限の割り当てを行います。</a:t>
            </a:r>
            <a:endParaRPr lang="en-US" altLang="ja-JP" sz="1800" b="0" i="0" u="none" strike="noStrike" cap="none" dirty="0">
              <a:solidFill>
                <a:schemeClr val="dk1"/>
              </a:solidFill>
            </a:endParaRPr>
          </a:p>
          <a:p>
            <a:pPr marL="0" marR="0" lvl="0" indent="0" algn="l" rtl="0">
              <a:lnSpc>
                <a:spcPct val="150000"/>
              </a:lnSpc>
              <a:spcBef>
                <a:spcPts val="0"/>
              </a:spcBef>
              <a:spcAft>
                <a:spcPts val="0"/>
              </a:spcAft>
              <a:buClr>
                <a:srgbClr val="000000"/>
              </a:buClr>
              <a:buSzPts val="2400"/>
              <a:buFont typeface="Arial"/>
              <a:buNone/>
            </a:pPr>
            <a:r>
              <a:rPr lang="ja-JP" altLang="en-US" sz="1800" b="0" i="0" u="none" strike="noStrike" cap="none" dirty="0">
                <a:solidFill>
                  <a:schemeClr val="dk1"/>
                </a:solidFill>
              </a:rPr>
              <a:t>　</a:t>
            </a:r>
            <a:r>
              <a:rPr lang="en-US" altLang="ja-JP" sz="1800" b="0" i="0" u="none" strike="noStrike" cap="none" dirty="0" err="1">
                <a:solidFill>
                  <a:schemeClr val="dk1"/>
                </a:solidFill>
              </a:rPr>
              <a:t>SmartStage</a:t>
            </a:r>
            <a:r>
              <a:rPr lang="en-US" altLang="ja-JP" sz="1800" b="0" i="0" u="none" strike="noStrike" cap="none" dirty="0">
                <a:solidFill>
                  <a:schemeClr val="dk1"/>
                </a:solidFill>
              </a:rPr>
              <a:t> ServiceDesk</a:t>
            </a:r>
            <a:r>
              <a:rPr lang="ja-JP" altLang="en-US" sz="1800" b="0" i="0" u="none" strike="noStrike" cap="none" dirty="0">
                <a:solidFill>
                  <a:schemeClr val="dk1"/>
                </a:solidFill>
              </a:rPr>
              <a:t>は以下</a:t>
            </a:r>
            <a:r>
              <a:rPr lang="en-US" altLang="ja-JP" sz="1800" b="0" i="0" u="none" strike="noStrike" cap="none" dirty="0">
                <a:solidFill>
                  <a:schemeClr val="dk1"/>
                </a:solidFill>
              </a:rPr>
              <a:t>4</a:t>
            </a:r>
            <a:r>
              <a:rPr lang="ja-JP" altLang="en-US" sz="1800" b="0" i="0" u="none" strike="noStrike" cap="none" dirty="0">
                <a:solidFill>
                  <a:schemeClr val="dk1"/>
                </a:solidFill>
              </a:rPr>
              <a:t>つの権限をアクションによって公開範囲を広げることができます。</a:t>
            </a:r>
            <a:endParaRPr lang="en-US" altLang="ja-JP" sz="1800" b="0" i="0" u="none" strike="noStrike" cap="none" dirty="0">
              <a:solidFill>
                <a:schemeClr val="dk1"/>
              </a:solidFill>
            </a:endParaRPr>
          </a:p>
          <a:p>
            <a:pPr marL="0" marR="0" lvl="0" indent="0" algn="l" rtl="0">
              <a:lnSpc>
                <a:spcPct val="150000"/>
              </a:lnSpc>
              <a:spcBef>
                <a:spcPts val="0"/>
              </a:spcBef>
              <a:spcAft>
                <a:spcPts val="0"/>
              </a:spcAft>
              <a:buClr>
                <a:srgbClr val="000000"/>
              </a:buClr>
              <a:buSzPts val="2400"/>
              <a:buFont typeface="Arial"/>
              <a:buNone/>
            </a:pPr>
            <a:endParaRPr sz="1100" b="0" i="0" u="none" strike="noStrike" cap="none" dirty="0">
              <a:solidFill>
                <a:schemeClr val="dk1"/>
              </a:solidFill>
            </a:endParaRPr>
          </a:p>
        </p:txBody>
      </p:sp>
      <p:sp>
        <p:nvSpPr>
          <p:cNvPr id="165" name="Google Shape;165;p27"/>
          <p:cNvSpPr txBox="1">
            <a:spLocks noGrp="1"/>
          </p:cNvSpPr>
          <p:nvPr>
            <p:ph type="sldNum" idx="12"/>
          </p:nvPr>
        </p:nvSpPr>
        <p:spPr>
          <a:xfrm>
            <a:off x="9252439" y="641564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latin typeface="Noto Sans JP"/>
                <a:ea typeface="Noto Sans JP"/>
                <a:cs typeface="Noto Sans JP"/>
                <a:sym typeface="Noto Sans JP"/>
              </a:rPr>
              <a:t>14</a:t>
            </a:fld>
            <a:endParaRPr>
              <a:latin typeface="Noto Sans JP"/>
              <a:ea typeface="Noto Sans JP"/>
              <a:cs typeface="Noto Sans JP"/>
              <a:sym typeface="Noto Sans JP"/>
            </a:endParaRPr>
          </a:p>
        </p:txBody>
      </p:sp>
      <p:sp>
        <p:nvSpPr>
          <p:cNvPr id="166" name="Google Shape;166;p27"/>
          <p:cNvSpPr txBox="1">
            <a:spLocks noGrp="1"/>
          </p:cNvSpPr>
          <p:nvPr>
            <p:ph type="title"/>
          </p:nvPr>
        </p:nvSpPr>
        <p:spPr>
          <a:xfrm>
            <a:off x="399989" y="223939"/>
            <a:ext cx="8962125" cy="584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altLang="ja-JP" sz="3200" b="1" i="0" strike="noStrike" cap="none" dirty="0">
                <a:solidFill>
                  <a:schemeClr val="dk1"/>
                </a:solidFill>
                <a:latin typeface="Noto Sans JP"/>
                <a:ea typeface="Noto Sans JP"/>
                <a:cs typeface="Noto Sans JP"/>
                <a:sym typeface="Noto Sans JP"/>
              </a:rPr>
              <a:t>6</a:t>
            </a:r>
            <a:r>
              <a:rPr lang="ja-JP" altLang="ja-JP" sz="3200" b="1" i="0" strike="noStrike" cap="none" dirty="0">
                <a:solidFill>
                  <a:schemeClr val="dk1"/>
                </a:solidFill>
                <a:latin typeface="Noto Sans JP"/>
                <a:ea typeface="Noto Sans JP"/>
                <a:cs typeface="Noto Sans JP"/>
                <a:sym typeface="Noto Sans JP"/>
              </a:rPr>
              <a:t>．</a:t>
            </a:r>
            <a:r>
              <a:rPr lang="ja-JP" altLang="en-US" sz="3200" b="1" i="0" strike="noStrike" cap="none" dirty="0">
                <a:solidFill>
                  <a:schemeClr val="dk1"/>
                </a:solidFill>
                <a:latin typeface="Noto Sans JP"/>
                <a:ea typeface="Noto Sans JP"/>
                <a:cs typeface="Noto Sans JP"/>
                <a:sym typeface="Noto Sans JP"/>
              </a:rPr>
              <a:t>各種権限を割り当てる</a:t>
            </a:r>
            <a:endParaRPr dirty="0"/>
          </a:p>
        </p:txBody>
      </p:sp>
      <p:pic>
        <p:nvPicPr>
          <p:cNvPr id="167" name="Google Shape;167;p27"/>
          <p:cNvPicPr preferRelativeResize="0"/>
          <p:nvPr/>
        </p:nvPicPr>
        <p:blipFill rotWithShape="1">
          <a:blip r:embed="rId3">
            <a:alphaModFix/>
          </a:blip>
          <a:srcRect t="9466" r="84619" b="60137"/>
          <a:stretch/>
        </p:blipFill>
        <p:spPr>
          <a:xfrm>
            <a:off x="3459234" y="3350069"/>
            <a:ext cx="1065265" cy="879025"/>
          </a:xfrm>
          <a:prstGeom prst="rect">
            <a:avLst/>
          </a:prstGeom>
          <a:solidFill>
            <a:srgbClr val="7F7F7F"/>
          </a:solidFill>
          <a:ln w="19050" cap="flat" cmpd="sng">
            <a:solidFill>
              <a:srgbClr val="7F7F7F"/>
            </a:solidFill>
            <a:prstDash val="solid"/>
            <a:round/>
            <a:headEnd type="none" w="sm" len="sm"/>
            <a:tailEnd type="none" w="sm" len="sm"/>
          </a:ln>
        </p:spPr>
      </p:pic>
      <p:pic>
        <p:nvPicPr>
          <p:cNvPr id="168" name="Google Shape;168;p27"/>
          <p:cNvPicPr preferRelativeResize="0"/>
          <p:nvPr/>
        </p:nvPicPr>
        <p:blipFill rotWithShape="1">
          <a:blip r:embed="rId4">
            <a:alphaModFix/>
          </a:blip>
          <a:srcRect t="10226" r="84619" b="63125"/>
          <a:stretch/>
        </p:blipFill>
        <p:spPr>
          <a:xfrm>
            <a:off x="688643" y="3365480"/>
            <a:ext cx="1065266" cy="852837"/>
          </a:xfrm>
          <a:prstGeom prst="rect">
            <a:avLst/>
          </a:prstGeom>
          <a:solidFill>
            <a:srgbClr val="7F7F7F"/>
          </a:solidFill>
          <a:ln w="19050" cap="flat" cmpd="sng">
            <a:solidFill>
              <a:srgbClr val="7F7F7F"/>
            </a:solidFill>
            <a:prstDash val="solid"/>
            <a:round/>
            <a:headEnd type="none" w="sm" len="sm"/>
            <a:tailEnd type="none" w="sm" len="sm"/>
          </a:ln>
        </p:spPr>
      </p:pic>
      <p:pic>
        <p:nvPicPr>
          <p:cNvPr id="169" name="Google Shape;169;p27"/>
          <p:cNvPicPr preferRelativeResize="0"/>
          <p:nvPr/>
        </p:nvPicPr>
        <p:blipFill rotWithShape="1">
          <a:blip r:embed="rId5">
            <a:alphaModFix/>
          </a:blip>
          <a:srcRect t="9232" r="84619" b="64086"/>
          <a:stretch/>
        </p:blipFill>
        <p:spPr>
          <a:xfrm>
            <a:off x="2073939" y="3347821"/>
            <a:ext cx="1065265" cy="852837"/>
          </a:xfrm>
          <a:prstGeom prst="rect">
            <a:avLst/>
          </a:prstGeom>
          <a:solidFill>
            <a:srgbClr val="7F7F7F"/>
          </a:solidFill>
          <a:ln w="19050" cap="flat" cmpd="sng">
            <a:solidFill>
              <a:srgbClr val="7F7F7F"/>
            </a:solidFill>
            <a:prstDash val="solid"/>
            <a:round/>
            <a:headEnd type="none" w="sm" len="sm"/>
            <a:tailEnd type="none" w="sm" len="sm"/>
          </a:ln>
        </p:spPr>
      </p:pic>
      <p:pic>
        <p:nvPicPr>
          <p:cNvPr id="170" name="Google Shape;170;p27"/>
          <p:cNvPicPr preferRelativeResize="0"/>
          <p:nvPr/>
        </p:nvPicPr>
        <p:blipFill rotWithShape="1">
          <a:blip r:embed="rId6">
            <a:alphaModFix/>
          </a:blip>
          <a:srcRect l="1" r="74695" b="75916"/>
          <a:stretch/>
        </p:blipFill>
        <p:spPr>
          <a:xfrm>
            <a:off x="7297871" y="5323360"/>
            <a:ext cx="2513881" cy="1120583"/>
          </a:xfrm>
          <a:prstGeom prst="rect">
            <a:avLst/>
          </a:prstGeom>
          <a:solidFill>
            <a:srgbClr val="7F7F7F"/>
          </a:solidFill>
          <a:ln w="19050" cap="flat" cmpd="sng">
            <a:solidFill>
              <a:srgbClr val="7F7F7F"/>
            </a:solidFill>
            <a:prstDash val="solid"/>
            <a:round/>
            <a:headEnd type="none" w="sm" len="sm"/>
            <a:tailEnd type="none" w="sm" len="sm"/>
          </a:ln>
        </p:spPr>
      </p:pic>
      <p:pic>
        <p:nvPicPr>
          <p:cNvPr id="171" name="Google Shape;171;p27"/>
          <p:cNvPicPr preferRelativeResize="0"/>
          <p:nvPr/>
        </p:nvPicPr>
        <p:blipFill rotWithShape="1">
          <a:blip r:embed="rId7">
            <a:alphaModFix/>
          </a:blip>
          <a:srcRect l="192" t="10025" r="51439" b="33720"/>
          <a:stretch/>
        </p:blipFill>
        <p:spPr>
          <a:xfrm>
            <a:off x="7297872" y="3167839"/>
            <a:ext cx="2146852" cy="1120582"/>
          </a:xfrm>
          <a:prstGeom prst="rect">
            <a:avLst/>
          </a:prstGeom>
          <a:solidFill>
            <a:srgbClr val="7F7F7F"/>
          </a:solidFill>
          <a:ln w="19050" cap="flat" cmpd="sng">
            <a:solidFill>
              <a:srgbClr val="7F7F7F"/>
            </a:solidFill>
            <a:prstDash val="solid"/>
            <a:round/>
            <a:headEnd type="none" w="sm" len="sm"/>
            <a:tailEnd type="none" w="sm" len="sm"/>
          </a:ln>
        </p:spPr>
      </p:pic>
      <p:sp>
        <p:nvSpPr>
          <p:cNvPr id="172" name="Google Shape;172;p27"/>
          <p:cNvSpPr/>
          <p:nvPr/>
        </p:nvSpPr>
        <p:spPr>
          <a:xfrm>
            <a:off x="688643" y="2616023"/>
            <a:ext cx="2403744" cy="304800"/>
          </a:xfrm>
          <a:prstGeom prst="roundRect">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ysClr val="windowText" lastClr="000000"/>
                </a:solidFill>
                <a:latin typeface="Noto Sans JP"/>
                <a:ea typeface="Noto Sans JP"/>
                <a:cs typeface="Noto Sans JP"/>
                <a:sym typeface="Noto Sans JP"/>
              </a:rPr>
              <a:t>各種メニューの閲覧制限</a:t>
            </a:r>
            <a:endParaRPr sz="1200" b="1" i="0" u="none" strike="noStrike" cap="none" dirty="0">
              <a:solidFill>
                <a:sysClr val="windowText" lastClr="000000"/>
              </a:solidFill>
              <a:latin typeface="Noto Sans JP"/>
              <a:ea typeface="Noto Sans JP"/>
              <a:cs typeface="Noto Sans JP"/>
              <a:sym typeface="Noto Sans JP"/>
            </a:endParaRPr>
          </a:p>
        </p:txBody>
      </p:sp>
      <p:sp>
        <p:nvSpPr>
          <p:cNvPr id="173" name="Google Shape;173;p27"/>
          <p:cNvSpPr/>
          <p:nvPr/>
        </p:nvSpPr>
        <p:spPr>
          <a:xfrm>
            <a:off x="7169427" y="4715739"/>
            <a:ext cx="2403744" cy="304800"/>
          </a:xfrm>
          <a:prstGeom prst="roundRect">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ysClr val="windowText" lastClr="000000"/>
                </a:solidFill>
                <a:latin typeface="Noto Sans JP"/>
                <a:ea typeface="Noto Sans JP"/>
                <a:cs typeface="Noto Sans JP"/>
                <a:sym typeface="Noto Sans JP"/>
              </a:rPr>
              <a:t>アクションの利用制限</a:t>
            </a:r>
            <a:endParaRPr sz="1200" b="1" i="0" u="none" strike="noStrike" cap="none" dirty="0">
              <a:solidFill>
                <a:sysClr val="windowText" lastClr="000000"/>
              </a:solidFill>
              <a:latin typeface="Noto Sans JP"/>
              <a:ea typeface="Noto Sans JP"/>
              <a:cs typeface="Noto Sans JP"/>
              <a:sym typeface="Noto Sans JP"/>
            </a:endParaRPr>
          </a:p>
        </p:txBody>
      </p:sp>
      <p:sp>
        <p:nvSpPr>
          <p:cNvPr id="174" name="Google Shape;174;p27"/>
          <p:cNvSpPr/>
          <p:nvPr/>
        </p:nvSpPr>
        <p:spPr>
          <a:xfrm>
            <a:off x="7169427" y="2616023"/>
            <a:ext cx="2403743" cy="304800"/>
          </a:xfrm>
          <a:prstGeom prst="roundRect">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ysClr val="windowText" lastClr="000000"/>
                </a:solidFill>
                <a:latin typeface="Noto Sans JP"/>
                <a:ea typeface="Noto Sans JP"/>
                <a:cs typeface="Noto Sans JP"/>
                <a:sym typeface="Noto Sans JP"/>
              </a:rPr>
              <a:t>項目の閲覧制限</a:t>
            </a:r>
            <a:endParaRPr sz="1200" b="1" i="0" u="none" strike="noStrike" cap="none">
              <a:solidFill>
                <a:sysClr val="windowText" lastClr="000000"/>
              </a:solidFill>
              <a:latin typeface="Noto Sans JP"/>
              <a:ea typeface="Noto Sans JP"/>
              <a:cs typeface="Noto Sans JP"/>
              <a:sym typeface="Noto Sans JP"/>
            </a:endParaRPr>
          </a:p>
        </p:txBody>
      </p:sp>
      <p:pic>
        <p:nvPicPr>
          <p:cNvPr id="175" name="Google Shape;175;p27"/>
          <p:cNvPicPr preferRelativeResize="0"/>
          <p:nvPr/>
        </p:nvPicPr>
        <p:blipFill rotWithShape="1">
          <a:blip r:embed="rId8">
            <a:alphaModFix/>
          </a:blip>
          <a:srcRect b="20001"/>
          <a:stretch/>
        </p:blipFill>
        <p:spPr>
          <a:xfrm>
            <a:off x="688643" y="5323360"/>
            <a:ext cx="5125651" cy="1120583"/>
          </a:xfrm>
          <a:prstGeom prst="rect">
            <a:avLst/>
          </a:prstGeom>
          <a:solidFill>
            <a:srgbClr val="7F7F7F"/>
          </a:solidFill>
          <a:ln w="19050" cap="flat" cmpd="sng">
            <a:solidFill>
              <a:srgbClr val="7F7F7F"/>
            </a:solidFill>
            <a:prstDash val="solid"/>
            <a:round/>
            <a:headEnd type="none" w="sm" len="sm"/>
            <a:tailEnd type="none" w="sm" len="sm"/>
          </a:ln>
        </p:spPr>
      </p:pic>
      <p:sp>
        <p:nvSpPr>
          <p:cNvPr id="176" name="Google Shape;176;p27"/>
          <p:cNvSpPr/>
          <p:nvPr/>
        </p:nvSpPr>
        <p:spPr>
          <a:xfrm>
            <a:off x="688644" y="4715739"/>
            <a:ext cx="2403743" cy="304800"/>
          </a:xfrm>
          <a:prstGeom prst="roundRect">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ysClr val="windowText" lastClr="000000"/>
                </a:solidFill>
                <a:latin typeface="Noto Sans JP"/>
                <a:ea typeface="Noto Sans JP"/>
                <a:cs typeface="Noto Sans JP"/>
                <a:sym typeface="Noto Sans JP"/>
              </a:rPr>
              <a:t>チケットの閲覧制限</a:t>
            </a:r>
            <a:endParaRPr sz="1200" b="1" i="0" u="none" strike="noStrike" cap="none">
              <a:solidFill>
                <a:sysClr val="windowText" lastClr="000000"/>
              </a:solidFill>
              <a:latin typeface="Noto Sans JP"/>
              <a:ea typeface="Noto Sans JP"/>
              <a:cs typeface="Noto Sans JP"/>
              <a:sym typeface="Noto Sans J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10303183" cy="584775"/>
          </a:xfrm>
          <a:prstGeom prst="rect">
            <a:avLst/>
          </a:prstGeom>
          <a:noFill/>
          <a:ln>
            <a:noFill/>
          </a:ln>
        </p:spPr>
        <p:txBody>
          <a:bodyPr spcFirstLastPara="1" wrap="square" lIns="91425" tIns="45700" rIns="91425" bIns="45700" anchor="ctr" anchorCtr="0">
            <a:noAutofit/>
          </a:bodyPr>
          <a:lstStyle/>
          <a:p>
            <a:r>
              <a:rPr lang="en-US" altLang="ja-JP" dirty="0"/>
              <a:t>7</a:t>
            </a:r>
            <a:r>
              <a:rPr lang="ja-JP" altLang="en-US" dirty="0"/>
              <a:t>．完成イメージについて</a:t>
            </a:r>
            <a:endParaRPr dirty="0"/>
          </a:p>
        </p:txBody>
      </p:sp>
    </p:spTree>
    <p:extLst>
      <p:ext uri="{BB962C8B-B14F-4D97-AF65-F5344CB8AC3E}">
        <p14:creationId xmlns:p14="http://schemas.microsoft.com/office/powerpoint/2010/main" val="111604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8BA3640-E534-4EC9-4B09-6FF4238D9CAE}"/>
              </a:ext>
            </a:extLst>
          </p:cNvPr>
          <p:cNvGrpSpPr/>
          <p:nvPr/>
        </p:nvGrpSpPr>
        <p:grpSpPr>
          <a:xfrm rot="10800000" flipH="1">
            <a:off x="2142961" y="4321944"/>
            <a:ext cx="8341515" cy="2261650"/>
            <a:chOff x="453333" y="5812243"/>
            <a:chExt cx="772493" cy="244882"/>
          </a:xfrm>
        </p:grpSpPr>
        <p:cxnSp>
          <p:nvCxnSpPr>
            <p:cNvPr id="7" name="直線矢印コネクタ 6">
              <a:extLst>
                <a:ext uri="{FF2B5EF4-FFF2-40B4-BE49-F238E27FC236}">
                  <a16:creationId xmlns:a16="http://schemas.microsoft.com/office/drawing/2014/main" id="{AC0B8580-69FA-6F50-8A36-FE98555FDE71}"/>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E8C0662-98B6-FBD8-31EC-719E92B273E8}"/>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2B37CE6-2D28-FEEB-580E-9680F0083D75}"/>
                </a:ext>
              </a:extLst>
            </p:cNvPr>
            <p:cNvCxnSpPr>
              <a:cxnSpLocks/>
            </p:cNvCxnSpPr>
            <p:nvPr/>
          </p:nvCxnSpPr>
          <p:spPr>
            <a:xfrm rot="10800000" flipH="1" flipV="1">
              <a:off x="453333" y="5812243"/>
              <a:ext cx="0" cy="2448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フローチャート: 端子 24">
            <a:extLst>
              <a:ext uri="{FF2B5EF4-FFF2-40B4-BE49-F238E27FC236}">
                <a16:creationId xmlns:a16="http://schemas.microsoft.com/office/drawing/2014/main" id="{C1515DA9-A539-B9CA-3F61-ED77BACCF56C}"/>
              </a:ext>
            </a:extLst>
          </p:cNvPr>
          <p:cNvSpPr/>
          <p:nvPr/>
        </p:nvSpPr>
        <p:spPr>
          <a:xfrm>
            <a:off x="9493225" y="1111445"/>
            <a:ext cx="2502414" cy="1019508"/>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フローチャート: 他ページ結合子 21">
            <a:extLst>
              <a:ext uri="{FF2B5EF4-FFF2-40B4-BE49-F238E27FC236}">
                <a16:creationId xmlns:a16="http://schemas.microsoft.com/office/drawing/2014/main" id="{5C846024-42A3-368C-9B91-F984046B10E8}"/>
              </a:ext>
            </a:extLst>
          </p:cNvPr>
          <p:cNvSpPr/>
          <p:nvPr/>
        </p:nvSpPr>
        <p:spPr>
          <a:xfrm rot="16200000">
            <a:off x="2195820" y="2647401"/>
            <a:ext cx="565829" cy="2681890"/>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1" name="フローチャート: 他ページ結合子 20">
            <a:extLst>
              <a:ext uri="{FF2B5EF4-FFF2-40B4-BE49-F238E27FC236}">
                <a16:creationId xmlns:a16="http://schemas.microsoft.com/office/drawing/2014/main" id="{0649785D-EFB9-DCF8-CBD1-93876EE949BA}"/>
              </a:ext>
            </a:extLst>
          </p:cNvPr>
          <p:cNvSpPr/>
          <p:nvPr/>
        </p:nvSpPr>
        <p:spPr>
          <a:xfrm rot="16200000">
            <a:off x="7965159" y="2660272"/>
            <a:ext cx="602214" cy="2681894"/>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0" name="フローチャート: 他ページ結合子 19">
            <a:extLst>
              <a:ext uri="{FF2B5EF4-FFF2-40B4-BE49-F238E27FC236}">
                <a16:creationId xmlns:a16="http://schemas.microsoft.com/office/drawing/2014/main" id="{AC3D512D-D09B-6607-AD99-725D2CF9D939}"/>
              </a:ext>
            </a:extLst>
          </p:cNvPr>
          <p:cNvSpPr/>
          <p:nvPr/>
        </p:nvSpPr>
        <p:spPr>
          <a:xfrm rot="16200000">
            <a:off x="10530666" y="3156881"/>
            <a:ext cx="565829" cy="1653950"/>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フローチャート: 他ページ結合子 18">
            <a:extLst>
              <a:ext uri="{FF2B5EF4-FFF2-40B4-BE49-F238E27FC236}">
                <a16:creationId xmlns:a16="http://schemas.microsoft.com/office/drawing/2014/main" id="{5646FE3E-DD5A-FFE8-E632-3F5C7ECC9A31}"/>
              </a:ext>
            </a:extLst>
          </p:cNvPr>
          <p:cNvSpPr/>
          <p:nvPr/>
        </p:nvSpPr>
        <p:spPr>
          <a:xfrm rot="16200000">
            <a:off x="5078107" y="2801016"/>
            <a:ext cx="565829" cy="2380351"/>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1FBA3364-7567-DA61-D76A-D170C687BB8C}"/>
              </a:ext>
            </a:extLst>
          </p:cNvPr>
          <p:cNvSpPr>
            <a:spLocks noGrp="1"/>
          </p:cNvSpPr>
          <p:nvPr>
            <p:ph type="body" idx="1"/>
          </p:nvPr>
        </p:nvSpPr>
        <p:spPr>
          <a:xfrm>
            <a:off x="419173" y="1628332"/>
            <a:ext cx="11130160" cy="2612070"/>
          </a:xfrm>
        </p:spPr>
        <p:txBody>
          <a:bodyPr>
            <a:normAutofit/>
          </a:bodyPr>
          <a:lstStyle/>
          <a:p>
            <a:pPr marL="114300" indent="0">
              <a:buNone/>
            </a:pPr>
            <a:endParaRPr kumimoji="1" lang="en-US" altLang="ja-JP" dirty="0"/>
          </a:p>
          <a:p>
            <a:pPr marL="114300" indent="0">
              <a:buNone/>
            </a:pPr>
            <a:endParaRPr kumimoji="1" lang="en-US" altLang="ja-JP" dirty="0"/>
          </a:p>
          <a:p>
            <a:pPr marL="114300" indent="0">
              <a:buNone/>
            </a:pPr>
            <a:endParaRPr kumimoji="1" lang="en-US" altLang="ja-JP" dirty="0"/>
          </a:p>
          <a:p>
            <a:pPr marL="114300" indent="0">
              <a:buNone/>
            </a:pPr>
            <a:endParaRPr kumimoji="1" lang="en-US" altLang="ja-JP" dirty="0"/>
          </a:p>
          <a:p>
            <a:pPr marL="114300" indent="0">
              <a:buNone/>
            </a:pPr>
            <a:r>
              <a:rPr kumimoji="1" lang="ja-JP" altLang="en-US" sz="2400" dirty="0"/>
              <a:t>　　</a:t>
            </a:r>
            <a:r>
              <a:rPr kumimoji="1" lang="ja-JP" altLang="en-US" sz="2400" dirty="0">
                <a:latin typeface="Noto Sans JP" panose="020B0600070205080204" charset="-128"/>
                <a:ea typeface="Noto Sans JP" panose="020B0600070205080204" charset="-128"/>
              </a:rPr>
              <a:t>問合せ受付待ち　　　問合せ対応中　　　問合せ対応完了　　　クローズ</a:t>
            </a:r>
            <a:endParaRPr kumimoji="1" lang="en-US" altLang="ja-JP" sz="2400" dirty="0"/>
          </a:p>
        </p:txBody>
      </p:sp>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dirty="0"/>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lang="en-US" altLang="ja-JP" b="1" dirty="0"/>
              <a:t>7</a:t>
            </a:r>
            <a:r>
              <a:rPr lang="ja-JP" altLang="en-US" b="1" dirty="0"/>
              <a:t>．完成イメージについて</a:t>
            </a:r>
            <a:endParaRPr kumimoji="1" lang="ja-JP" altLang="en-US" dirty="0"/>
          </a:p>
        </p:txBody>
      </p:sp>
      <p:pic>
        <p:nvPicPr>
          <p:cNvPr id="35" name="グラフィックス 34" descr="コール センター 単色塗りつぶし">
            <a:extLst>
              <a:ext uri="{FF2B5EF4-FFF2-40B4-BE49-F238E27FC236}">
                <a16:creationId xmlns:a16="http://schemas.microsoft.com/office/drawing/2014/main" id="{C7D7A930-4185-4725-3F62-4EDF21B58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1544" y="2000622"/>
            <a:ext cx="709871" cy="709871"/>
          </a:xfrm>
          <a:prstGeom prst="rect">
            <a:avLst/>
          </a:prstGeom>
        </p:spPr>
      </p:pic>
      <p:sp>
        <p:nvSpPr>
          <p:cNvPr id="38" name="テキスト ボックス 37">
            <a:extLst>
              <a:ext uri="{FF2B5EF4-FFF2-40B4-BE49-F238E27FC236}">
                <a16:creationId xmlns:a16="http://schemas.microsoft.com/office/drawing/2014/main" id="{DF0EFD70-19AB-0FB7-4C5E-B52E1F3DE2B2}"/>
              </a:ext>
            </a:extLst>
          </p:cNvPr>
          <p:cNvSpPr txBox="1"/>
          <p:nvPr/>
        </p:nvSpPr>
        <p:spPr>
          <a:xfrm>
            <a:off x="1353380" y="2720048"/>
            <a:ext cx="631945" cy="2308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従業員</a:t>
            </a:r>
          </a:p>
        </p:txBody>
      </p:sp>
      <p:sp>
        <p:nvSpPr>
          <p:cNvPr id="39" name="テキスト ボックス 38">
            <a:extLst>
              <a:ext uri="{FF2B5EF4-FFF2-40B4-BE49-F238E27FC236}">
                <a16:creationId xmlns:a16="http://schemas.microsoft.com/office/drawing/2014/main" id="{F7491284-0981-C829-2816-E24120D39C78}"/>
              </a:ext>
            </a:extLst>
          </p:cNvPr>
          <p:cNvSpPr txBox="1"/>
          <p:nvPr/>
        </p:nvSpPr>
        <p:spPr>
          <a:xfrm>
            <a:off x="3125562" y="2650798"/>
            <a:ext cx="1103538" cy="3693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情報システム部</a:t>
            </a:r>
            <a:endParaRPr kumimoji="1" lang="en-US" altLang="ja-JP" sz="900" b="1" dirty="0">
              <a:latin typeface="Noto Sans JP" panose="020B0600070205080204" charset="-128"/>
              <a:ea typeface="Noto Sans JP" panose="020B0600070205080204" charset="-128"/>
            </a:endParaRPr>
          </a:p>
          <a:p>
            <a:r>
              <a:rPr kumimoji="1" lang="ja-JP" altLang="en-US" sz="900" b="1" dirty="0">
                <a:latin typeface="Noto Sans JP" panose="020B0600070205080204" charset="-128"/>
                <a:ea typeface="Noto Sans JP" panose="020B0600070205080204" charset="-128"/>
              </a:rPr>
              <a:t>（問合せ受付者）</a:t>
            </a:r>
          </a:p>
        </p:txBody>
      </p:sp>
      <p:pic>
        <p:nvPicPr>
          <p:cNvPr id="34" name="グラフィックス 33" descr="オフィス ワーカー (男性) 単色塗りつぶし">
            <a:extLst>
              <a:ext uri="{FF2B5EF4-FFF2-40B4-BE49-F238E27FC236}">
                <a16:creationId xmlns:a16="http://schemas.microsoft.com/office/drawing/2014/main" id="{F8D39A10-7E44-E98A-4014-C1C662AFB1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8323" y="1898196"/>
            <a:ext cx="783655" cy="783655"/>
          </a:xfrm>
          <a:prstGeom prst="rect">
            <a:avLst/>
          </a:prstGeom>
        </p:spPr>
      </p:pic>
      <p:sp>
        <p:nvSpPr>
          <p:cNvPr id="42" name="テキスト ボックス 41">
            <a:extLst>
              <a:ext uri="{FF2B5EF4-FFF2-40B4-BE49-F238E27FC236}">
                <a16:creationId xmlns:a16="http://schemas.microsoft.com/office/drawing/2014/main" id="{2C1C44DC-8FD0-C52F-A3EB-41B5D7EB91C0}"/>
              </a:ext>
            </a:extLst>
          </p:cNvPr>
          <p:cNvSpPr txBox="1"/>
          <p:nvPr/>
        </p:nvSpPr>
        <p:spPr>
          <a:xfrm>
            <a:off x="8583435" y="2643340"/>
            <a:ext cx="1024212" cy="3693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情報システム部</a:t>
            </a:r>
            <a:endParaRPr kumimoji="1" lang="en-US" altLang="ja-JP" sz="900" b="1" dirty="0">
              <a:latin typeface="Noto Sans JP" panose="020B0600070205080204" charset="-128"/>
              <a:ea typeface="Noto Sans JP" panose="020B0600070205080204" charset="-128"/>
            </a:endParaRPr>
          </a:p>
          <a:p>
            <a:r>
              <a:rPr kumimoji="1" lang="ja-JP" altLang="en-US" sz="900" b="1" dirty="0">
                <a:latin typeface="Noto Sans JP" panose="020B0600070205080204" charset="-128"/>
                <a:ea typeface="Noto Sans JP" panose="020B0600070205080204" charset="-128"/>
              </a:rPr>
              <a:t>　（責任者）</a:t>
            </a:r>
          </a:p>
        </p:txBody>
      </p:sp>
      <p:pic>
        <p:nvPicPr>
          <p:cNvPr id="43" name="グラフィックス 42" descr="オフィス ワーカー (女性) 単色塗りつぶし">
            <a:extLst>
              <a:ext uri="{FF2B5EF4-FFF2-40B4-BE49-F238E27FC236}">
                <a16:creationId xmlns:a16="http://schemas.microsoft.com/office/drawing/2014/main" id="{90CAE172-59B2-382F-8DCA-4CC5EF43E9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6108" y="1986652"/>
            <a:ext cx="739217" cy="739217"/>
          </a:xfrm>
          <a:prstGeom prst="rect">
            <a:avLst/>
          </a:prstGeom>
        </p:spPr>
      </p:pic>
      <p:sp>
        <p:nvSpPr>
          <p:cNvPr id="46" name="テキスト ボックス 45">
            <a:extLst>
              <a:ext uri="{FF2B5EF4-FFF2-40B4-BE49-F238E27FC236}">
                <a16:creationId xmlns:a16="http://schemas.microsoft.com/office/drawing/2014/main" id="{760E6C57-FA35-AEE3-A635-2EAFACFDCCC3}"/>
              </a:ext>
            </a:extLst>
          </p:cNvPr>
          <p:cNvSpPr txBox="1"/>
          <p:nvPr/>
        </p:nvSpPr>
        <p:spPr>
          <a:xfrm>
            <a:off x="305811" y="5060020"/>
            <a:ext cx="2151629" cy="954107"/>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＜管理項目＞</a:t>
            </a:r>
            <a:endParaRPr lang="en-US" altLang="ja-JP" dirty="0">
              <a:latin typeface="Noto Sans JP" panose="020B0600070205080204" charset="-128"/>
              <a:ea typeface="Noto Sans JP" panose="020B0600070205080204" charset="-128"/>
            </a:endParaRPr>
          </a:p>
          <a:p>
            <a:r>
              <a:rPr lang="ja-JP" altLang="en-US" dirty="0">
                <a:latin typeface="Noto Sans JP" panose="020B0600070205080204" charset="-128"/>
                <a:ea typeface="Noto Sans JP" panose="020B0600070205080204" charset="-128"/>
              </a:rPr>
              <a:t>・問合せの件名</a:t>
            </a:r>
            <a:endParaRPr lang="en-US" altLang="ja-JP" dirty="0">
              <a:latin typeface="Noto Sans JP" panose="020B0600070205080204" charset="-128"/>
              <a:ea typeface="Noto Sans JP" panose="020B0600070205080204" charset="-128"/>
            </a:endParaRPr>
          </a:p>
          <a:p>
            <a:r>
              <a:rPr kumimoji="1" lang="ja-JP" altLang="en-US" dirty="0">
                <a:latin typeface="Noto Sans JP" panose="020B0600070205080204" charset="-128"/>
                <a:ea typeface="Noto Sans JP" panose="020B0600070205080204" charset="-128"/>
              </a:rPr>
              <a:t>・質問の内容</a:t>
            </a:r>
            <a:endParaRPr kumimoji="1" lang="en-US" altLang="ja-JP" dirty="0">
              <a:latin typeface="Noto Sans JP" panose="020B0600070205080204" charset="-128"/>
              <a:ea typeface="Noto Sans JP" panose="020B0600070205080204" charset="-128"/>
            </a:endParaRPr>
          </a:p>
          <a:p>
            <a:r>
              <a:rPr lang="ja-JP" altLang="en-US" dirty="0">
                <a:latin typeface="Noto Sans JP" panose="020B0600070205080204" charset="-128"/>
                <a:ea typeface="Noto Sans JP" panose="020B0600070205080204" charset="-128"/>
              </a:rPr>
              <a:t>・対応完了希望日　</a:t>
            </a:r>
            <a:endParaRPr lang="en-US" altLang="ja-JP" dirty="0">
              <a:latin typeface="Noto Sans JP" panose="020B0600070205080204" charset="-128"/>
              <a:ea typeface="Noto Sans JP" panose="020B0600070205080204" charset="-128"/>
            </a:endParaRPr>
          </a:p>
        </p:txBody>
      </p:sp>
      <p:grpSp>
        <p:nvGrpSpPr>
          <p:cNvPr id="47" name="グループ化 46">
            <a:extLst>
              <a:ext uri="{FF2B5EF4-FFF2-40B4-BE49-F238E27FC236}">
                <a16:creationId xmlns:a16="http://schemas.microsoft.com/office/drawing/2014/main" id="{CC8FEA2C-8390-CB1E-EE15-6F6165DA5A96}"/>
              </a:ext>
            </a:extLst>
          </p:cNvPr>
          <p:cNvGrpSpPr/>
          <p:nvPr/>
        </p:nvGrpSpPr>
        <p:grpSpPr>
          <a:xfrm rot="10800000">
            <a:off x="2714026" y="4359618"/>
            <a:ext cx="1789606" cy="305103"/>
            <a:chOff x="453330" y="5812243"/>
            <a:chExt cx="772496" cy="250345"/>
          </a:xfrm>
        </p:grpSpPr>
        <p:cxnSp>
          <p:nvCxnSpPr>
            <p:cNvPr id="49" name="直線矢印コネクタ 48">
              <a:extLst>
                <a:ext uri="{FF2B5EF4-FFF2-40B4-BE49-F238E27FC236}">
                  <a16:creationId xmlns:a16="http://schemas.microsoft.com/office/drawing/2014/main" id="{2120655B-4F11-37D6-496C-9DE1B80C3FA7}"/>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6D0DBDF-9BA1-3AEB-2A21-3EED298E4F0A}"/>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90F9FA6-DCD3-6A5F-6313-10FBE2C46581}"/>
                </a:ext>
              </a:extLst>
            </p:cNvPr>
            <p:cNvCxnSpPr>
              <a:cxnSpLocks/>
            </p:cNvCxnSpPr>
            <p:nvPr/>
          </p:nvCxnSpPr>
          <p:spPr>
            <a:xfrm>
              <a:off x="453330" y="5812243"/>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テキスト ボックス 52">
            <a:extLst>
              <a:ext uri="{FF2B5EF4-FFF2-40B4-BE49-F238E27FC236}">
                <a16:creationId xmlns:a16="http://schemas.microsoft.com/office/drawing/2014/main" id="{3C81BA1B-544F-88AD-D704-EF4C9504E179}"/>
              </a:ext>
            </a:extLst>
          </p:cNvPr>
          <p:cNvSpPr txBox="1"/>
          <p:nvPr/>
        </p:nvSpPr>
        <p:spPr>
          <a:xfrm>
            <a:off x="2548058" y="4804803"/>
            <a:ext cx="2156841" cy="523220"/>
          </a:xfrm>
          <a:prstGeom prst="rect">
            <a:avLst/>
          </a:prstGeom>
          <a:solidFill>
            <a:schemeClr val="bg1"/>
          </a:solid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問合せ内容が不明のため</a:t>
            </a:r>
            <a:endParaRPr kumimoji="1" lang="en-US" altLang="ja-JP" dirty="0">
              <a:latin typeface="Noto Sans JP" panose="020B0600070205080204" charset="-128"/>
              <a:ea typeface="Noto Sans JP" panose="020B0600070205080204" charset="-128"/>
            </a:endParaRPr>
          </a:p>
          <a:p>
            <a:r>
              <a:rPr kumimoji="1" lang="ja-JP" altLang="en-US" dirty="0">
                <a:latin typeface="Noto Sans JP" panose="020B0600070205080204" charset="-128"/>
                <a:ea typeface="Noto Sans JP" panose="020B0600070205080204" charset="-128"/>
              </a:rPr>
              <a:t>確認する</a:t>
            </a:r>
            <a:endParaRPr kumimoji="1" lang="en-US" altLang="ja-JP" dirty="0">
              <a:latin typeface="Noto Sans JP" panose="020B0600070205080204" charset="-128"/>
              <a:ea typeface="Noto Sans JP" panose="020B0600070205080204" charset="-128"/>
            </a:endParaRPr>
          </a:p>
        </p:txBody>
      </p:sp>
      <p:cxnSp>
        <p:nvCxnSpPr>
          <p:cNvPr id="54" name="直線矢印コネクタ 53">
            <a:extLst>
              <a:ext uri="{FF2B5EF4-FFF2-40B4-BE49-F238E27FC236}">
                <a16:creationId xmlns:a16="http://schemas.microsoft.com/office/drawing/2014/main" id="{1CA1D2A1-FDC4-38A0-EC10-3C1E5A604654}"/>
              </a:ext>
            </a:extLst>
          </p:cNvPr>
          <p:cNvCxnSpPr>
            <a:cxnSpLocks/>
          </p:cNvCxnSpPr>
          <p:nvPr/>
        </p:nvCxnSpPr>
        <p:spPr>
          <a:xfrm>
            <a:off x="1598392" y="3387398"/>
            <a:ext cx="0" cy="2917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940FDF34-E73F-25D5-C390-FACA928E45C2}"/>
              </a:ext>
            </a:extLst>
          </p:cNvPr>
          <p:cNvSpPr txBox="1"/>
          <p:nvPr/>
        </p:nvSpPr>
        <p:spPr>
          <a:xfrm>
            <a:off x="819896" y="3009339"/>
            <a:ext cx="1620957"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問合せを依頼する</a:t>
            </a:r>
            <a:endParaRPr kumimoji="1" lang="ja-JP" altLang="en-US" sz="1400" dirty="0">
              <a:latin typeface="Noto Sans JP" panose="020B0600070205080204" charset="-128"/>
              <a:ea typeface="Noto Sans JP" panose="020B0600070205080204" charset="-128"/>
            </a:endParaRPr>
          </a:p>
        </p:txBody>
      </p:sp>
      <p:grpSp>
        <p:nvGrpSpPr>
          <p:cNvPr id="56" name="グループ化 55">
            <a:extLst>
              <a:ext uri="{FF2B5EF4-FFF2-40B4-BE49-F238E27FC236}">
                <a16:creationId xmlns:a16="http://schemas.microsoft.com/office/drawing/2014/main" id="{9BA19749-A2F4-02A5-AD98-1F4B37428EE4}"/>
              </a:ext>
            </a:extLst>
          </p:cNvPr>
          <p:cNvGrpSpPr/>
          <p:nvPr/>
        </p:nvGrpSpPr>
        <p:grpSpPr>
          <a:xfrm>
            <a:off x="2707495" y="3379206"/>
            <a:ext cx="1796130" cy="268781"/>
            <a:chOff x="453333" y="5806780"/>
            <a:chExt cx="772493" cy="250345"/>
          </a:xfrm>
        </p:grpSpPr>
        <p:cxnSp>
          <p:nvCxnSpPr>
            <p:cNvPr id="57" name="直線矢印コネクタ 56">
              <a:extLst>
                <a:ext uri="{FF2B5EF4-FFF2-40B4-BE49-F238E27FC236}">
                  <a16:creationId xmlns:a16="http://schemas.microsoft.com/office/drawing/2014/main" id="{21C84B89-D209-5909-E013-EB7D83ECD1ED}"/>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0533D34-6233-871F-E1ED-31A9F691330F}"/>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BC60EB6-DE2B-37F8-9653-DDF6AFA67B04}"/>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テキスト ボックス 59">
            <a:extLst>
              <a:ext uri="{FF2B5EF4-FFF2-40B4-BE49-F238E27FC236}">
                <a16:creationId xmlns:a16="http://schemas.microsoft.com/office/drawing/2014/main" id="{C4E30400-DDC3-CE4F-66E4-8E22F84BA176}"/>
              </a:ext>
            </a:extLst>
          </p:cNvPr>
          <p:cNvSpPr txBox="1"/>
          <p:nvPr/>
        </p:nvSpPr>
        <p:spPr>
          <a:xfrm>
            <a:off x="2812218" y="3026914"/>
            <a:ext cx="1620957"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問合せを対応する</a:t>
            </a:r>
            <a:endParaRPr kumimoji="1" lang="ja-JP" altLang="en-US" sz="1400" dirty="0">
              <a:latin typeface="Noto Sans JP" panose="020B0600070205080204" charset="-128"/>
              <a:ea typeface="Noto Sans JP" panose="020B0600070205080204" charset="-128"/>
            </a:endParaRPr>
          </a:p>
        </p:txBody>
      </p:sp>
      <p:grpSp>
        <p:nvGrpSpPr>
          <p:cNvPr id="61" name="グループ化 60">
            <a:extLst>
              <a:ext uri="{FF2B5EF4-FFF2-40B4-BE49-F238E27FC236}">
                <a16:creationId xmlns:a16="http://schemas.microsoft.com/office/drawing/2014/main" id="{B1A2178D-9EEE-697B-EE2B-6C14D97BA825}"/>
              </a:ext>
            </a:extLst>
          </p:cNvPr>
          <p:cNvGrpSpPr/>
          <p:nvPr/>
        </p:nvGrpSpPr>
        <p:grpSpPr>
          <a:xfrm>
            <a:off x="5508356" y="3397626"/>
            <a:ext cx="1789603" cy="268781"/>
            <a:chOff x="453333" y="5806780"/>
            <a:chExt cx="772493" cy="250345"/>
          </a:xfrm>
        </p:grpSpPr>
        <p:cxnSp>
          <p:nvCxnSpPr>
            <p:cNvPr id="62" name="直線矢印コネクタ 61">
              <a:extLst>
                <a:ext uri="{FF2B5EF4-FFF2-40B4-BE49-F238E27FC236}">
                  <a16:creationId xmlns:a16="http://schemas.microsoft.com/office/drawing/2014/main" id="{2F55C08A-775D-67EF-42B2-454859D67E56}"/>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C8B18ED-2F79-57CC-1B60-8F1185C4D1C5}"/>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7463356-6DE6-197C-DB22-75234F254ECD}"/>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a:extLst>
              <a:ext uri="{FF2B5EF4-FFF2-40B4-BE49-F238E27FC236}">
                <a16:creationId xmlns:a16="http://schemas.microsoft.com/office/drawing/2014/main" id="{5D4CF36E-967A-5013-2FDE-2E02A59D85ED}"/>
              </a:ext>
            </a:extLst>
          </p:cNvPr>
          <p:cNvSpPr txBox="1"/>
          <p:nvPr/>
        </p:nvSpPr>
        <p:spPr>
          <a:xfrm>
            <a:off x="5619787" y="3047915"/>
            <a:ext cx="1620957" cy="307777"/>
          </a:xfrm>
          <a:prstGeom prst="rect">
            <a:avLst/>
          </a:prstGeom>
          <a:no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問合せを完了する</a:t>
            </a:r>
            <a:endParaRPr kumimoji="1" lang="ja-JP" altLang="en-US" sz="1400" dirty="0">
              <a:latin typeface="Noto Sans JP" panose="020B0600070205080204" charset="-128"/>
              <a:ea typeface="Noto Sans JP" panose="020B0600070205080204" charset="-128"/>
            </a:endParaRPr>
          </a:p>
        </p:txBody>
      </p:sp>
      <p:grpSp>
        <p:nvGrpSpPr>
          <p:cNvPr id="66" name="グループ化 65">
            <a:extLst>
              <a:ext uri="{FF2B5EF4-FFF2-40B4-BE49-F238E27FC236}">
                <a16:creationId xmlns:a16="http://schemas.microsoft.com/office/drawing/2014/main" id="{E0441795-B693-6741-ECBE-A1C7B830D8EB}"/>
              </a:ext>
            </a:extLst>
          </p:cNvPr>
          <p:cNvGrpSpPr/>
          <p:nvPr/>
        </p:nvGrpSpPr>
        <p:grpSpPr>
          <a:xfrm>
            <a:off x="8412154" y="3381533"/>
            <a:ext cx="1686666" cy="268781"/>
            <a:chOff x="453333" y="5806780"/>
            <a:chExt cx="772493" cy="250345"/>
          </a:xfrm>
        </p:grpSpPr>
        <p:cxnSp>
          <p:nvCxnSpPr>
            <p:cNvPr id="67" name="直線矢印コネクタ 66">
              <a:extLst>
                <a:ext uri="{FF2B5EF4-FFF2-40B4-BE49-F238E27FC236}">
                  <a16:creationId xmlns:a16="http://schemas.microsoft.com/office/drawing/2014/main" id="{F1F919FC-5D9F-C9B1-A65D-ECF76863E41E}"/>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6CA9B27B-3EB8-2E57-201B-9A0EE32E9DE6}"/>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4AB9B539-F933-86AE-4498-864209FD2F43}"/>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75F53E5C-FAB4-3566-4CC0-40028835C3FD}"/>
              </a:ext>
            </a:extLst>
          </p:cNvPr>
          <p:cNvSpPr txBox="1"/>
          <p:nvPr/>
        </p:nvSpPr>
        <p:spPr>
          <a:xfrm>
            <a:off x="8266266" y="3009339"/>
            <a:ext cx="1965771" cy="307777"/>
          </a:xfrm>
          <a:prstGeom prst="rect">
            <a:avLst/>
          </a:prstGeom>
          <a:noFill/>
          <a:ln>
            <a:solidFill>
              <a:schemeClr val="tx1"/>
            </a:solidFill>
          </a:ln>
        </p:spPr>
        <p:txBody>
          <a:bodyPr wrap="square" rtlCol="0">
            <a:spAutoFit/>
          </a:bodyPr>
          <a:lstStyle/>
          <a:p>
            <a:r>
              <a:rPr kumimoji="1" lang="ja-JP" altLang="en-US" dirty="0">
                <a:latin typeface="Noto Sans JP" panose="020B0600070205080204" charset="-128"/>
                <a:ea typeface="Noto Sans JP" panose="020B0600070205080204" charset="-128"/>
              </a:rPr>
              <a:t>問合せをクローズする</a:t>
            </a:r>
            <a:endParaRPr kumimoji="1" lang="ja-JP" altLang="en-US" sz="1400" dirty="0">
              <a:latin typeface="Noto Sans JP" panose="020B0600070205080204" charset="-128"/>
              <a:ea typeface="Noto Sans JP" panose="020B0600070205080204" charset="-128"/>
            </a:endParaRPr>
          </a:p>
        </p:txBody>
      </p:sp>
      <p:sp>
        <p:nvSpPr>
          <p:cNvPr id="75" name="テキスト ボックス 74">
            <a:extLst>
              <a:ext uri="{FF2B5EF4-FFF2-40B4-BE49-F238E27FC236}">
                <a16:creationId xmlns:a16="http://schemas.microsoft.com/office/drawing/2014/main" id="{760FEC4F-97AF-2BEE-332C-25733FEB894B}"/>
              </a:ext>
            </a:extLst>
          </p:cNvPr>
          <p:cNvSpPr txBox="1"/>
          <p:nvPr/>
        </p:nvSpPr>
        <p:spPr>
          <a:xfrm>
            <a:off x="204028" y="1203603"/>
            <a:ext cx="6148646" cy="461665"/>
          </a:xfrm>
          <a:prstGeom prst="rect">
            <a:avLst/>
          </a:prstGeom>
          <a:noFill/>
        </p:spPr>
        <p:txBody>
          <a:bodyPr wrap="square">
            <a:spAutoFit/>
          </a:bodyPr>
          <a:lstStyle/>
          <a:p>
            <a:pPr marL="114300" indent="0">
              <a:buNone/>
            </a:pPr>
            <a:r>
              <a:rPr kumimoji="1" lang="ja-JP" altLang="en-US" sz="2400" u="sng" dirty="0">
                <a:latin typeface="Noto Sans JP" panose="020B0600070205080204" charset="-128"/>
                <a:ea typeface="Noto Sans JP" panose="020B0600070205080204" charset="-128"/>
              </a:rPr>
              <a:t>管理業務：情報システム部の問合せ管理</a:t>
            </a:r>
            <a:endParaRPr kumimoji="1" lang="en-US" altLang="ja-JP" sz="2400" u="sng" dirty="0">
              <a:latin typeface="Noto Sans JP" panose="020B0600070205080204" charset="-128"/>
              <a:ea typeface="Noto Sans JP" panose="020B0600070205080204" charset="-128"/>
            </a:endParaRPr>
          </a:p>
        </p:txBody>
      </p:sp>
      <p:pic>
        <p:nvPicPr>
          <p:cNvPr id="76" name="グラフィックス 75" descr="コール センター 単色塗りつぶし">
            <a:extLst>
              <a:ext uri="{FF2B5EF4-FFF2-40B4-BE49-F238E27FC236}">
                <a16:creationId xmlns:a16="http://schemas.microsoft.com/office/drawing/2014/main" id="{B070EB8A-E284-97DE-38C8-54C24BB686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62293" y="1961436"/>
            <a:ext cx="709871" cy="763609"/>
          </a:xfrm>
          <a:prstGeom prst="rect">
            <a:avLst/>
          </a:prstGeom>
        </p:spPr>
      </p:pic>
      <p:sp>
        <p:nvSpPr>
          <p:cNvPr id="77" name="テキスト ボックス 76">
            <a:extLst>
              <a:ext uri="{FF2B5EF4-FFF2-40B4-BE49-F238E27FC236}">
                <a16:creationId xmlns:a16="http://schemas.microsoft.com/office/drawing/2014/main" id="{E6B629E2-BC21-CB69-7722-646113BE9B79}"/>
              </a:ext>
            </a:extLst>
          </p:cNvPr>
          <p:cNvSpPr txBox="1"/>
          <p:nvPr/>
        </p:nvSpPr>
        <p:spPr>
          <a:xfrm>
            <a:off x="5916311" y="2665350"/>
            <a:ext cx="2175826" cy="3693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情報システム部</a:t>
            </a:r>
            <a:endParaRPr kumimoji="1" lang="en-US" altLang="ja-JP" sz="900" b="1" dirty="0">
              <a:latin typeface="Noto Sans JP" panose="020B0600070205080204" charset="-128"/>
              <a:ea typeface="Noto Sans JP" panose="020B0600070205080204" charset="-128"/>
            </a:endParaRPr>
          </a:p>
          <a:p>
            <a:r>
              <a:rPr kumimoji="1" lang="ja-JP" altLang="en-US" sz="900" b="1" dirty="0">
                <a:latin typeface="Noto Sans JP" panose="020B0600070205080204" charset="-128"/>
                <a:ea typeface="Noto Sans JP" panose="020B0600070205080204" charset="-128"/>
              </a:rPr>
              <a:t>（問合せ受付者）</a:t>
            </a:r>
          </a:p>
        </p:txBody>
      </p:sp>
      <p:pic>
        <p:nvPicPr>
          <p:cNvPr id="80" name="グラフィックス 79" descr="コール センター 単色塗りつぶし">
            <a:extLst>
              <a:ext uri="{FF2B5EF4-FFF2-40B4-BE49-F238E27FC236}">
                <a16:creationId xmlns:a16="http://schemas.microsoft.com/office/drawing/2014/main" id="{2FC4EB12-EE4C-15D8-38A4-36D6A22087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4484" y="5362887"/>
            <a:ext cx="709871" cy="709871"/>
          </a:xfrm>
          <a:prstGeom prst="rect">
            <a:avLst/>
          </a:prstGeom>
        </p:spPr>
      </p:pic>
      <p:sp>
        <p:nvSpPr>
          <p:cNvPr id="81" name="テキスト ボックス 80">
            <a:extLst>
              <a:ext uri="{FF2B5EF4-FFF2-40B4-BE49-F238E27FC236}">
                <a16:creationId xmlns:a16="http://schemas.microsoft.com/office/drawing/2014/main" id="{2B356B3A-99D4-E058-FC66-6A62112F8EC8}"/>
              </a:ext>
            </a:extLst>
          </p:cNvPr>
          <p:cNvSpPr txBox="1"/>
          <p:nvPr/>
        </p:nvSpPr>
        <p:spPr>
          <a:xfrm>
            <a:off x="3108502" y="6013063"/>
            <a:ext cx="1169712" cy="3693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情報システム部</a:t>
            </a:r>
            <a:endParaRPr kumimoji="1" lang="en-US" altLang="ja-JP" sz="900" b="1" dirty="0">
              <a:latin typeface="Noto Sans JP" panose="020B0600070205080204" charset="-128"/>
              <a:ea typeface="Noto Sans JP" panose="020B0600070205080204" charset="-128"/>
            </a:endParaRPr>
          </a:p>
          <a:p>
            <a:r>
              <a:rPr kumimoji="1" lang="ja-JP" altLang="en-US" sz="900" b="1" dirty="0">
                <a:latin typeface="Noto Sans JP" panose="020B0600070205080204" charset="-128"/>
                <a:ea typeface="Noto Sans JP" panose="020B0600070205080204" charset="-128"/>
              </a:rPr>
              <a:t>（問合せ受付者）</a:t>
            </a:r>
          </a:p>
        </p:txBody>
      </p:sp>
      <p:cxnSp>
        <p:nvCxnSpPr>
          <p:cNvPr id="82" name="直線矢印コネクタ 81">
            <a:extLst>
              <a:ext uri="{FF2B5EF4-FFF2-40B4-BE49-F238E27FC236}">
                <a16:creationId xmlns:a16="http://schemas.microsoft.com/office/drawing/2014/main" id="{1450A1FB-7EBD-2E84-61C1-6312EE23EE22}"/>
              </a:ext>
            </a:extLst>
          </p:cNvPr>
          <p:cNvCxnSpPr>
            <a:cxnSpLocks/>
          </p:cNvCxnSpPr>
          <p:nvPr/>
        </p:nvCxnSpPr>
        <p:spPr>
          <a:xfrm flipH="1">
            <a:off x="980574" y="4293966"/>
            <a:ext cx="617818" cy="681092"/>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テキスト ボックス 8">
            <a:extLst>
              <a:ext uri="{FF2B5EF4-FFF2-40B4-BE49-F238E27FC236}">
                <a16:creationId xmlns:a16="http://schemas.microsoft.com/office/drawing/2014/main" id="{426EC876-2F5D-C09F-7831-4D7B7559FE39}"/>
              </a:ext>
            </a:extLst>
          </p:cNvPr>
          <p:cNvSpPr txBox="1"/>
          <p:nvPr/>
        </p:nvSpPr>
        <p:spPr>
          <a:xfrm>
            <a:off x="10331735" y="1281775"/>
            <a:ext cx="1352394" cy="307777"/>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：ステータス</a:t>
            </a:r>
            <a:endParaRPr lang="en-US" altLang="ja-JP" dirty="0">
              <a:latin typeface="Noto Sans JP" panose="020B0600070205080204" charset="-128"/>
              <a:ea typeface="Noto Sans JP" panose="020B0600070205080204" charset="-128"/>
            </a:endParaRPr>
          </a:p>
        </p:txBody>
      </p:sp>
      <p:sp>
        <p:nvSpPr>
          <p:cNvPr id="11" name="テキスト ボックス 10">
            <a:extLst>
              <a:ext uri="{FF2B5EF4-FFF2-40B4-BE49-F238E27FC236}">
                <a16:creationId xmlns:a16="http://schemas.microsoft.com/office/drawing/2014/main" id="{916FC0F8-F00D-2EA0-C437-5A6DF6723598}"/>
              </a:ext>
            </a:extLst>
          </p:cNvPr>
          <p:cNvSpPr txBox="1"/>
          <p:nvPr/>
        </p:nvSpPr>
        <p:spPr>
          <a:xfrm>
            <a:off x="10331735" y="1667427"/>
            <a:ext cx="1352394" cy="307777"/>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：アクション</a:t>
            </a:r>
            <a:endParaRPr lang="en-US" altLang="ja-JP" dirty="0">
              <a:latin typeface="Noto Sans JP" panose="020B0600070205080204" charset="-128"/>
              <a:ea typeface="Noto Sans JP" panose="020B0600070205080204" charset="-128"/>
            </a:endParaRPr>
          </a:p>
        </p:txBody>
      </p:sp>
      <p:sp>
        <p:nvSpPr>
          <p:cNvPr id="23" name="フローチャート: 他ページ結合子 22">
            <a:extLst>
              <a:ext uri="{FF2B5EF4-FFF2-40B4-BE49-F238E27FC236}">
                <a16:creationId xmlns:a16="http://schemas.microsoft.com/office/drawing/2014/main" id="{5B8FEA72-8407-C6F7-18EB-016DEC32C037}"/>
              </a:ext>
            </a:extLst>
          </p:cNvPr>
          <p:cNvSpPr/>
          <p:nvPr/>
        </p:nvSpPr>
        <p:spPr>
          <a:xfrm rot="16200000">
            <a:off x="10054911" y="1283695"/>
            <a:ext cx="165893" cy="303935"/>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89DBD23-76AB-16B2-05E5-4A72CFD503DD}"/>
              </a:ext>
            </a:extLst>
          </p:cNvPr>
          <p:cNvSpPr/>
          <p:nvPr/>
        </p:nvSpPr>
        <p:spPr>
          <a:xfrm>
            <a:off x="9988680" y="1729436"/>
            <a:ext cx="301145" cy="1658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5C2CFDA-5187-88A3-718C-A2840A948681}"/>
              </a:ext>
            </a:extLst>
          </p:cNvPr>
          <p:cNvSpPr txBox="1"/>
          <p:nvPr/>
        </p:nvSpPr>
        <p:spPr>
          <a:xfrm>
            <a:off x="5619787" y="6140390"/>
            <a:ext cx="3236784" cy="307777"/>
          </a:xfrm>
          <a:prstGeom prst="rect">
            <a:avLst/>
          </a:prstGeom>
          <a:noFill/>
          <a:ln>
            <a:solidFill>
              <a:schemeClr val="tx1"/>
            </a:solidFill>
          </a:ln>
        </p:spPr>
        <p:txBody>
          <a:bodyPr wrap="none" rtlCol="0">
            <a:spAutoFit/>
          </a:bodyPr>
          <a:lstStyle/>
          <a:p>
            <a:r>
              <a:rPr kumimoji="1" lang="ja-JP" altLang="en-US" dirty="0">
                <a:latin typeface="Noto Sans JP" panose="020B0600070205080204" charset="-128"/>
                <a:ea typeface="Noto Sans JP" panose="020B0600070205080204" charset="-128"/>
              </a:rPr>
              <a:t>問合せ対応不要のため、クローズする</a:t>
            </a:r>
            <a:endParaRPr kumimoji="1" lang="ja-JP" altLang="en-US" sz="1400" dirty="0">
              <a:latin typeface="Noto Sans JP" panose="020B0600070205080204" charset="-128"/>
              <a:ea typeface="Noto Sans JP" panose="020B0600070205080204" charset="-128"/>
            </a:endParaRPr>
          </a:p>
        </p:txBody>
      </p:sp>
      <p:pic>
        <p:nvPicPr>
          <p:cNvPr id="14" name="グラフィックス 13" descr="オフィス ワーカー (男性) 単色塗りつぶし">
            <a:extLst>
              <a:ext uri="{FF2B5EF4-FFF2-40B4-BE49-F238E27FC236}">
                <a16:creationId xmlns:a16="http://schemas.microsoft.com/office/drawing/2014/main" id="{5AF39346-0240-49D6-573C-43B59AA3E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164" y="5003748"/>
            <a:ext cx="783655" cy="783655"/>
          </a:xfrm>
          <a:prstGeom prst="rect">
            <a:avLst/>
          </a:prstGeom>
        </p:spPr>
      </p:pic>
      <p:sp>
        <p:nvSpPr>
          <p:cNvPr id="15" name="テキスト ボックス 14">
            <a:extLst>
              <a:ext uri="{FF2B5EF4-FFF2-40B4-BE49-F238E27FC236}">
                <a16:creationId xmlns:a16="http://schemas.microsoft.com/office/drawing/2014/main" id="{300FE8F3-407A-ABDE-48F1-F45CD2FFB813}"/>
              </a:ext>
            </a:extLst>
          </p:cNvPr>
          <p:cNvSpPr txBox="1"/>
          <p:nvPr/>
        </p:nvSpPr>
        <p:spPr>
          <a:xfrm>
            <a:off x="6667276" y="5748892"/>
            <a:ext cx="1024212" cy="369332"/>
          </a:xfrm>
          <a:prstGeom prst="rect">
            <a:avLst/>
          </a:prstGeom>
          <a:noFill/>
        </p:spPr>
        <p:txBody>
          <a:bodyPr wrap="square" rtlCol="0">
            <a:spAutoFit/>
          </a:bodyPr>
          <a:lstStyle/>
          <a:p>
            <a:r>
              <a:rPr kumimoji="1" lang="ja-JP" altLang="en-US" sz="900" b="1" dirty="0">
                <a:latin typeface="Noto Sans JP" panose="020B0600070205080204" charset="-128"/>
                <a:ea typeface="Noto Sans JP" panose="020B0600070205080204" charset="-128"/>
              </a:rPr>
              <a:t>情報システム部</a:t>
            </a:r>
            <a:endParaRPr kumimoji="1" lang="en-US" altLang="ja-JP" sz="900" b="1" dirty="0">
              <a:latin typeface="Noto Sans JP" panose="020B0600070205080204" charset="-128"/>
              <a:ea typeface="Noto Sans JP" panose="020B0600070205080204" charset="-128"/>
            </a:endParaRPr>
          </a:p>
          <a:p>
            <a:r>
              <a:rPr kumimoji="1" lang="ja-JP" altLang="en-US" sz="900" b="1" dirty="0">
                <a:latin typeface="Noto Sans JP" panose="020B0600070205080204" charset="-128"/>
                <a:ea typeface="Noto Sans JP" panose="020B0600070205080204" charset="-128"/>
              </a:rPr>
              <a:t>　（責任者）</a:t>
            </a:r>
          </a:p>
        </p:txBody>
      </p:sp>
    </p:spTree>
    <p:extLst>
      <p:ext uri="{BB962C8B-B14F-4D97-AF65-F5344CB8AC3E}">
        <p14:creationId xmlns:p14="http://schemas.microsoft.com/office/powerpoint/2010/main" val="380397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EE8E1BBC-5C52-F988-77C6-3F0E995FA68A}"/>
            </a:ext>
          </a:extLst>
        </p:cNvPr>
        <p:cNvGrpSpPr/>
        <p:nvPr/>
      </p:nvGrpSpPr>
      <p:grpSpPr>
        <a:xfrm>
          <a:off x="0" y="0"/>
          <a:ext cx="0" cy="0"/>
          <a:chOff x="0" y="0"/>
          <a:chExt cx="0" cy="0"/>
        </a:xfrm>
      </p:grpSpPr>
      <p:sp>
        <p:nvSpPr>
          <p:cNvPr id="149" name="Google Shape;149;p25">
            <a:extLst>
              <a:ext uri="{FF2B5EF4-FFF2-40B4-BE49-F238E27FC236}">
                <a16:creationId xmlns:a16="http://schemas.microsoft.com/office/drawing/2014/main" id="{BE84A715-122B-BBCC-797D-54057E50BF15}"/>
              </a:ext>
            </a:extLst>
          </p:cNvPr>
          <p:cNvSpPr txBox="1">
            <a:spLocks noGrp="1"/>
          </p:cNvSpPr>
          <p:nvPr>
            <p:ph type="title"/>
          </p:nvPr>
        </p:nvSpPr>
        <p:spPr>
          <a:xfrm>
            <a:off x="721868" y="3086874"/>
            <a:ext cx="9879871" cy="584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ja-JP" altLang="en-US" dirty="0"/>
              <a:t>補足）サンプルステートチャート</a:t>
            </a:r>
            <a:endParaRPr dirty="0"/>
          </a:p>
        </p:txBody>
      </p:sp>
    </p:spTree>
    <p:extLst>
      <p:ext uri="{BB962C8B-B14F-4D97-AF65-F5344CB8AC3E}">
        <p14:creationId xmlns:p14="http://schemas.microsoft.com/office/powerpoint/2010/main" val="253193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DEEF-F582-1000-474C-763886D908F7}"/>
            </a:ext>
          </a:extLst>
        </p:cNvPr>
        <p:cNvGrpSpPr/>
        <p:nvPr/>
      </p:nvGrpSpPr>
      <p:grpSpPr>
        <a:xfrm>
          <a:off x="0" y="0"/>
          <a:ext cx="0" cy="0"/>
          <a:chOff x="0" y="0"/>
          <a:chExt cx="0" cy="0"/>
        </a:xfrm>
      </p:grpSpPr>
      <p:sp>
        <p:nvSpPr>
          <p:cNvPr id="25" name="フローチャート: 端子 24">
            <a:extLst>
              <a:ext uri="{FF2B5EF4-FFF2-40B4-BE49-F238E27FC236}">
                <a16:creationId xmlns:a16="http://schemas.microsoft.com/office/drawing/2014/main" id="{D4883552-3A85-642D-839B-C01F05F7A03C}"/>
              </a:ext>
            </a:extLst>
          </p:cNvPr>
          <p:cNvSpPr/>
          <p:nvPr/>
        </p:nvSpPr>
        <p:spPr>
          <a:xfrm>
            <a:off x="9493225" y="1111445"/>
            <a:ext cx="2502414" cy="1019508"/>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フローチャート: 他ページ結合子 21">
            <a:extLst>
              <a:ext uri="{FF2B5EF4-FFF2-40B4-BE49-F238E27FC236}">
                <a16:creationId xmlns:a16="http://schemas.microsoft.com/office/drawing/2014/main" id="{8EA333C8-5DE6-B984-DC07-9A5183A639FC}"/>
              </a:ext>
            </a:extLst>
          </p:cNvPr>
          <p:cNvSpPr/>
          <p:nvPr/>
        </p:nvSpPr>
        <p:spPr>
          <a:xfrm rot="16200000">
            <a:off x="2195820" y="2647401"/>
            <a:ext cx="565829" cy="2681890"/>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1" name="フローチャート: 他ページ結合子 20">
            <a:extLst>
              <a:ext uri="{FF2B5EF4-FFF2-40B4-BE49-F238E27FC236}">
                <a16:creationId xmlns:a16="http://schemas.microsoft.com/office/drawing/2014/main" id="{02A18641-E864-DDDB-2E62-A4364DE49C80}"/>
              </a:ext>
            </a:extLst>
          </p:cNvPr>
          <p:cNvSpPr/>
          <p:nvPr/>
        </p:nvSpPr>
        <p:spPr>
          <a:xfrm rot="16200000">
            <a:off x="7965159" y="2660272"/>
            <a:ext cx="602214" cy="2681894"/>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0" name="フローチャート: 他ページ結合子 19">
            <a:extLst>
              <a:ext uri="{FF2B5EF4-FFF2-40B4-BE49-F238E27FC236}">
                <a16:creationId xmlns:a16="http://schemas.microsoft.com/office/drawing/2014/main" id="{DD640129-AD9A-D200-635F-4A729D5EC783}"/>
              </a:ext>
            </a:extLst>
          </p:cNvPr>
          <p:cNvSpPr/>
          <p:nvPr/>
        </p:nvSpPr>
        <p:spPr>
          <a:xfrm rot="16200000">
            <a:off x="10530666" y="3156881"/>
            <a:ext cx="565829" cy="1653950"/>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フローチャート: 他ページ結合子 18">
            <a:extLst>
              <a:ext uri="{FF2B5EF4-FFF2-40B4-BE49-F238E27FC236}">
                <a16:creationId xmlns:a16="http://schemas.microsoft.com/office/drawing/2014/main" id="{C779FEA5-8E4E-D675-C185-DA4100F57512}"/>
              </a:ext>
            </a:extLst>
          </p:cNvPr>
          <p:cNvSpPr/>
          <p:nvPr/>
        </p:nvSpPr>
        <p:spPr>
          <a:xfrm rot="16200000">
            <a:off x="5078107" y="2801016"/>
            <a:ext cx="565829" cy="2380351"/>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9048BF62-5DC6-766C-264B-1C693592CF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dirty="0"/>
          </a:p>
        </p:txBody>
      </p:sp>
      <p:sp>
        <p:nvSpPr>
          <p:cNvPr id="4" name="タイトル 3">
            <a:extLst>
              <a:ext uri="{FF2B5EF4-FFF2-40B4-BE49-F238E27FC236}">
                <a16:creationId xmlns:a16="http://schemas.microsoft.com/office/drawing/2014/main" id="{8DDEC16B-3E17-07DC-B559-26E9CEC5577A}"/>
              </a:ext>
            </a:extLst>
          </p:cNvPr>
          <p:cNvSpPr>
            <a:spLocks noGrp="1"/>
          </p:cNvSpPr>
          <p:nvPr>
            <p:ph type="title"/>
          </p:nvPr>
        </p:nvSpPr>
        <p:spPr/>
        <p:txBody>
          <a:bodyPr/>
          <a:lstStyle/>
          <a:p>
            <a:r>
              <a:rPr kumimoji="1" lang="ja-JP" altLang="en-US" b="1" dirty="0"/>
              <a:t>補足）サンプルステートチャート</a:t>
            </a:r>
            <a:endParaRPr kumimoji="1" lang="ja-JP" altLang="en-US" dirty="0"/>
          </a:p>
        </p:txBody>
      </p:sp>
      <p:pic>
        <p:nvPicPr>
          <p:cNvPr id="35" name="グラフィックス 34" descr="コール センター 単色塗りつぶし">
            <a:extLst>
              <a:ext uri="{FF2B5EF4-FFF2-40B4-BE49-F238E27FC236}">
                <a16:creationId xmlns:a16="http://schemas.microsoft.com/office/drawing/2014/main" id="{2D7E8166-E3E9-4D6E-344A-C6DF72892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1544" y="2000622"/>
            <a:ext cx="709871" cy="709871"/>
          </a:xfrm>
          <a:prstGeom prst="rect">
            <a:avLst/>
          </a:prstGeom>
        </p:spPr>
      </p:pic>
      <p:sp>
        <p:nvSpPr>
          <p:cNvPr id="38" name="テキスト ボックス 37">
            <a:extLst>
              <a:ext uri="{FF2B5EF4-FFF2-40B4-BE49-F238E27FC236}">
                <a16:creationId xmlns:a16="http://schemas.microsoft.com/office/drawing/2014/main" id="{4495DBBA-4376-3970-B595-BA53B0128DD4}"/>
              </a:ext>
            </a:extLst>
          </p:cNvPr>
          <p:cNvSpPr txBox="1"/>
          <p:nvPr/>
        </p:nvSpPr>
        <p:spPr>
          <a:xfrm>
            <a:off x="1349398" y="2739655"/>
            <a:ext cx="631945" cy="230832"/>
          </a:xfrm>
          <a:prstGeom prst="rect">
            <a:avLst/>
          </a:prstGeom>
          <a:noFill/>
        </p:spPr>
        <p:txBody>
          <a:bodyPr wrap="square" rtlCol="0">
            <a:spAutoFit/>
          </a:bodyPr>
          <a:lstStyle/>
          <a:p>
            <a:r>
              <a:rPr kumimoji="1" lang="en-US" altLang="ja-JP" sz="900" b="1" dirty="0">
                <a:latin typeface="Noto Sans JP" panose="020B0600070205080204" charset="-128"/>
                <a:ea typeface="Noto Sans JP" panose="020B0600070205080204" charset="-128"/>
              </a:rPr>
              <a:t>OOO</a:t>
            </a:r>
            <a:endParaRPr kumimoji="1" lang="ja-JP" altLang="en-US" sz="900" b="1" dirty="0">
              <a:latin typeface="Noto Sans JP" panose="020B0600070205080204" charset="-128"/>
              <a:ea typeface="Noto Sans JP" panose="020B0600070205080204" charset="-128"/>
            </a:endParaRPr>
          </a:p>
        </p:txBody>
      </p:sp>
      <p:sp>
        <p:nvSpPr>
          <p:cNvPr id="39" name="テキスト ボックス 38">
            <a:extLst>
              <a:ext uri="{FF2B5EF4-FFF2-40B4-BE49-F238E27FC236}">
                <a16:creationId xmlns:a16="http://schemas.microsoft.com/office/drawing/2014/main" id="{517285BF-DDDD-1841-625B-41A8E79E6C42}"/>
              </a:ext>
            </a:extLst>
          </p:cNvPr>
          <p:cNvSpPr txBox="1"/>
          <p:nvPr/>
        </p:nvSpPr>
        <p:spPr>
          <a:xfrm>
            <a:off x="3404189" y="2696303"/>
            <a:ext cx="1103538" cy="230832"/>
          </a:xfrm>
          <a:prstGeom prst="rect">
            <a:avLst/>
          </a:prstGeom>
          <a:noFill/>
        </p:spPr>
        <p:txBody>
          <a:bodyPr wrap="square" rtlCol="0">
            <a:spAutoFit/>
          </a:bodyPr>
          <a:lstStyle/>
          <a:p>
            <a:r>
              <a:rPr kumimoji="1" lang="en-US" altLang="ja-JP" sz="900" b="1" dirty="0">
                <a:latin typeface="Noto Sans JP" panose="020B0600070205080204" charset="-128"/>
                <a:ea typeface="Noto Sans JP" panose="020B0600070205080204" charset="-128"/>
              </a:rPr>
              <a:t>OOO</a:t>
            </a:r>
          </a:p>
        </p:txBody>
      </p:sp>
      <p:pic>
        <p:nvPicPr>
          <p:cNvPr id="34" name="グラフィックス 33" descr="オフィス ワーカー (男性) 単色塗りつぶし">
            <a:extLst>
              <a:ext uri="{FF2B5EF4-FFF2-40B4-BE49-F238E27FC236}">
                <a16:creationId xmlns:a16="http://schemas.microsoft.com/office/drawing/2014/main" id="{998C0102-0554-6E1E-6288-290B1BD502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88323" y="1898196"/>
            <a:ext cx="783655" cy="783655"/>
          </a:xfrm>
          <a:prstGeom prst="rect">
            <a:avLst/>
          </a:prstGeom>
        </p:spPr>
      </p:pic>
      <p:sp>
        <p:nvSpPr>
          <p:cNvPr id="42" name="テキスト ボックス 41">
            <a:extLst>
              <a:ext uri="{FF2B5EF4-FFF2-40B4-BE49-F238E27FC236}">
                <a16:creationId xmlns:a16="http://schemas.microsoft.com/office/drawing/2014/main" id="{82A6E5DF-5266-F833-D9FD-64CB3E7678AA}"/>
              </a:ext>
            </a:extLst>
          </p:cNvPr>
          <p:cNvSpPr txBox="1"/>
          <p:nvPr/>
        </p:nvSpPr>
        <p:spPr>
          <a:xfrm>
            <a:off x="8853042" y="2665235"/>
            <a:ext cx="507575" cy="230832"/>
          </a:xfrm>
          <a:prstGeom prst="rect">
            <a:avLst/>
          </a:prstGeom>
          <a:noFill/>
        </p:spPr>
        <p:txBody>
          <a:bodyPr wrap="square" rtlCol="0">
            <a:spAutoFit/>
          </a:bodyPr>
          <a:lstStyle/>
          <a:p>
            <a:r>
              <a:rPr kumimoji="1" lang="en-US" altLang="ja-JP" sz="900" b="1" dirty="0">
                <a:latin typeface="Noto Sans JP" panose="020B0600070205080204" charset="-128"/>
                <a:ea typeface="Noto Sans JP" panose="020B0600070205080204" charset="-128"/>
              </a:rPr>
              <a:t>OOO</a:t>
            </a:r>
            <a:endParaRPr kumimoji="1" lang="ja-JP" altLang="en-US" sz="900" b="1" dirty="0">
              <a:latin typeface="Noto Sans JP" panose="020B0600070205080204" charset="-128"/>
              <a:ea typeface="Noto Sans JP" panose="020B0600070205080204" charset="-128"/>
            </a:endParaRPr>
          </a:p>
        </p:txBody>
      </p:sp>
      <p:pic>
        <p:nvPicPr>
          <p:cNvPr id="43" name="グラフィックス 42" descr="オフィス ワーカー (女性) 単色塗りつぶし">
            <a:extLst>
              <a:ext uri="{FF2B5EF4-FFF2-40B4-BE49-F238E27FC236}">
                <a16:creationId xmlns:a16="http://schemas.microsoft.com/office/drawing/2014/main" id="{FDD720CD-5CBD-FB04-1FF9-AD3AE7F00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6108" y="1986652"/>
            <a:ext cx="739217" cy="739217"/>
          </a:xfrm>
          <a:prstGeom prst="rect">
            <a:avLst/>
          </a:prstGeom>
        </p:spPr>
      </p:pic>
      <p:sp>
        <p:nvSpPr>
          <p:cNvPr id="46" name="テキスト ボックス 45">
            <a:extLst>
              <a:ext uri="{FF2B5EF4-FFF2-40B4-BE49-F238E27FC236}">
                <a16:creationId xmlns:a16="http://schemas.microsoft.com/office/drawing/2014/main" id="{E7B1ECF5-86C4-224F-45C0-6A805B650409}"/>
              </a:ext>
            </a:extLst>
          </p:cNvPr>
          <p:cNvSpPr txBox="1"/>
          <p:nvPr/>
        </p:nvSpPr>
        <p:spPr>
          <a:xfrm>
            <a:off x="305811" y="5060020"/>
            <a:ext cx="2151629" cy="738664"/>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＜管理項目＞</a:t>
            </a:r>
            <a:endParaRPr lang="en-US" altLang="ja-JP" dirty="0">
              <a:latin typeface="Noto Sans JP" panose="020B0600070205080204" charset="-128"/>
              <a:ea typeface="Noto Sans JP" panose="020B0600070205080204" charset="-128"/>
            </a:endParaRPr>
          </a:p>
          <a:p>
            <a:r>
              <a:rPr lang="ja-JP" altLang="en-US" dirty="0">
                <a:latin typeface="Noto Sans JP" panose="020B0600070205080204" charset="-128"/>
                <a:ea typeface="Noto Sans JP" panose="020B0600070205080204" charset="-128"/>
              </a:rPr>
              <a:t>・</a:t>
            </a:r>
            <a:r>
              <a:rPr lang="en-US" altLang="ja-JP" dirty="0">
                <a:latin typeface="Noto Sans JP" panose="020B0600070205080204" charset="-128"/>
                <a:ea typeface="Noto Sans JP" panose="020B0600070205080204" charset="-128"/>
              </a:rPr>
              <a:t>OOO</a:t>
            </a:r>
          </a:p>
          <a:p>
            <a:r>
              <a:rPr kumimoji="1" lang="ja-JP" altLang="en-US" dirty="0">
                <a:latin typeface="Noto Sans JP" panose="020B0600070205080204" charset="-128"/>
                <a:ea typeface="Noto Sans JP" panose="020B0600070205080204" charset="-128"/>
              </a:rPr>
              <a:t>・</a:t>
            </a:r>
            <a:r>
              <a:rPr kumimoji="1" lang="en-US" altLang="ja-JP" dirty="0">
                <a:latin typeface="Noto Sans JP" panose="020B0600070205080204" charset="-128"/>
                <a:ea typeface="Noto Sans JP" panose="020B0600070205080204" charset="-128"/>
              </a:rPr>
              <a:t>OOO</a:t>
            </a:r>
            <a:r>
              <a:rPr lang="ja-JP" altLang="en-US" dirty="0">
                <a:latin typeface="Noto Sans JP" panose="020B0600070205080204" charset="-128"/>
                <a:ea typeface="Noto Sans JP" panose="020B0600070205080204" charset="-128"/>
              </a:rPr>
              <a:t>　</a:t>
            </a:r>
            <a:endParaRPr lang="en-US" altLang="ja-JP" dirty="0">
              <a:latin typeface="Noto Sans JP" panose="020B0600070205080204" charset="-128"/>
              <a:ea typeface="Noto Sans JP" panose="020B0600070205080204" charset="-128"/>
            </a:endParaRPr>
          </a:p>
        </p:txBody>
      </p:sp>
      <p:grpSp>
        <p:nvGrpSpPr>
          <p:cNvPr id="47" name="グループ化 46">
            <a:extLst>
              <a:ext uri="{FF2B5EF4-FFF2-40B4-BE49-F238E27FC236}">
                <a16:creationId xmlns:a16="http://schemas.microsoft.com/office/drawing/2014/main" id="{13336BFF-4920-3C4A-3EF3-6ED0603F68A9}"/>
              </a:ext>
            </a:extLst>
          </p:cNvPr>
          <p:cNvGrpSpPr/>
          <p:nvPr/>
        </p:nvGrpSpPr>
        <p:grpSpPr>
          <a:xfrm rot="10800000">
            <a:off x="2714026" y="4359618"/>
            <a:ext cx="1789606" cy="305103"/>
            <a:chOff x="453330" y="5812243"/>
            <a:chExt cx="772496" cy="250345"/>
          </a:xfrm>
        </p:grpSpPr>
        <p:cxnSp>
          <p:nvCxnSpPr>
            <p:cNvPr id="49" name="直線矢印コネクタ 48">
              <a:extLst>
                <a:ext uri="{FF2B5EF4-FFF2-40B4-BE49-F238E27FC236}">
                  <a16:creationId xmlns:a16="http://schemas.microsoft.com/office/drawing/2014/main" id="{4BF3AE6D-C075-AD94-AD8F-F20A9590623A}"/>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2472945-22E1-4ABF-28D1-A7A920B48ABB}"/>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DFA1A0C-8604-B0A0-1974-F74B0A110F14}"/>
                </a:ext>
              </a:extLst>
            </p:cNvPr>
            <p:cNvCxnSpPr>
              <a:cxnSpLocks/>
            </p:cNvCxnSpPr>
            <p:nvPr/>
          </p:nvCxnSpPr>
          <p:spPr>
            <a:xfrm>
              <a:off x="453330" y="5812243"/>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テキスト ボックス 52">
            <a:extLst>
              <a:ext uri="{FF2B5EF4-FFF2-40B4-BE49-F238E27FC236}">
                <a16:creationId xmlns:a16="http://schemas.microsoft.com/office/drawing/2014/main" id="{89A15E11-760C-7120-7CDD-634F3210ED9A}"/>
              </a:ext>
            </a:extLst>
          </p:cNvPr>
          <p:cNvSpPr txBox="1"/>
          <p:nvPr/>
        </p:nvSpPr>
        <p:spPr>
          <a:xfrm>
            <a:off x="3177495" y="4809278"/>
            <a:ext cx="856130" cy="307777"/>
          </a:xfrm>
          <a:prstGeom prst="rect">
            <a:avLst/>
          </a:prstGeom>
          <a:solidFill>
            <a:schemeClr val="bg1"/>
          </a:solidFill>
          <a:ln>
            <a:solidFill>
              <a:schemeClr val="tx1"/>
            </a:solidFill>
          </a:ln>
        </p:spPr>
        <p:txBody>
          <a:bodyPr wrap="square" rtlCol="0">
            <a:spAutoFit/>
          </a:bodyPr>
          <a:lstStyle/>
          <a:p>
            <a:r>
              <a:rPr kumimoji="1" lang="en-US" altLang="ja-JP" dirty="0">
                <a:latin typeface="Noto Sans JP" panose="020B0600070205080204" charset="-128"/>
                <a:ea typeface="Noto Sans JP" panose="020B0600070205080204" charset="-128"/>
              </a:rPr>
              <a:t>OO</a:t>
            </a:r>
            <a:r>
              <a:rPr kumimoji="1" lang="ja-JP" altLang="en-US" dirty="0">
                <a:latin typeface="Noto Sans JP" panose="020B0600070205080204" charset="-128"/>
                <a:ea typeface="Noto Sans JP" panose="020B0600070205080204" charset="-128"/>
              </a:rPr>
              <a:t>する</a:t>
            </a:r>
            <a:endParaRPr kumimoji="1" lang="en-US" altLang="ja-JP" dirty="0">
              <a:latin typeface="Noto Sans JP" panose="020B0600070205080204" charset="-128"/>
              <a:ea typeface="Noto Sans JP" panose="020B0600070205080204" charset="-128"/>
            </a:endParaRPr>
          </a:p>
        </p:txBody>
      </p:sp>
      <p:cxnSp>
        <p:nvCxnSpPr>
          <p:cNvPr id="54" name="直線矢印コネクタ 53">
            <a:extLst>
              <a:ext uri="{FF2B5EF4-FFF2-40B4-BE49-F238E27FC236}">
                <a16:creationId xmlns:a16="http://schemas.microsoft.com/office/drawing/2014/main" id="{78553A46-9318-ABA2-3EE5-BEA54DE83C29}"/>
              </a:ext>
            </a:extLst>
          </p:cNvPr>
          <p:cNvCxnSpPr>
            <a:cxnSpLocks/>
          </p:cNvCxnSpPr>
          <p:nvPr/>
        </p:nvCxnSpPr>
        <p:spPr>
          <a:xfrm>
            <a:off x="1598392" y="3387398"/>
            <a:ext cx="0" cy="2917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9925B6B8-67AB-DE07-2EE7-65978D2DF015}"/>
              </a:ext>
            </a:extLst>
          </p:cNvPr>
          <p:cNvSpPr txBox="1"/>
          <p:nvPr/>
        </p:nvSpPr>
        <p:spPr>
          <a:xfrm>
            <a:off x="1169239" y="3015250"/>
            <a:ext cx="809837" cy="307777"/>
          </a:xfrm>
          <a:prstGeom prst="rect">
            <a:avLst/>
          </a:prstGeom>
          <a:noFill/>
          <a:ln>
            <a:solidFill>
              <a:schemeClr val="tx1"/>
            </a:solidFill>
          </a:ln>
        </p:spPr>
        <p:txBody>
          <a:bodyPr wrap="none" rtlCol="0">
            <a:spAutoFit/>
          </a:bodyPr>
          <a:lstStyle/>
          <a:p>
            <a:r>
              <a:rPr kumimoji="1" lang="en-US" altLang="ja-JP" dirty="0">
                <a:latin typeface="Noto Sans JP" panose="020B0600070205080204" charset="-128"/>
                <a:ea typeface="Noto Sans JP" panose="020B0600070205080204" charset="-128"/>
              </a:rPr>
              <a:t>OO</a:t>
            </a:r>
            <a:r>
              <a:rPr kumimoji="1" lang="ja-JP" altLang="en-US" dirty="0">
                <a:latin typeface="Noto Sans JP" panose="020B0600070205080204" charset="-128"/>
                <a:ea typeface="Noto Sans JP" panose="020B0600070205080204" charset="-128"/>
              </a:rPr>
              <a:t>する</a:t>
            </a:r>
            <a:endParaRPr kumimoji="1" lang="ja-JP" altLang="en-US" sz="1400" dirty="0">
              <a:latin typeface="Noto Sans JP" panose="020B0600070205080204" charset="-128"/>
              <a:ea typeface="Noto Sans JP" panose="020B0600070205080204" charset="-128"/>
            </a:endParaRPr>
          </a:p>
        </p:txBody>
      </p:sp>
      <p:grpSp>
        <p:nvGrpSpPr>
          <p:cNvPr id="56" name="グループ化 55">
            <a:extLst>
              <a:ext uri="{FF2B5EF4-FFF2-40B4-BE49-F238E27FC236}">
                <a16:creationId xmlns:a16="http://schemas.microsoft.com/office/drawing/2014/main" id="{1D90B5F6-432C-4D3A-E579-5B3EFF4333AF}"/>
              </a:ext>
            </a:extLst>
          </p:cNvPr>
          <p:cNvGrpSpPr/>
          <p:nvPr/>
        </p:nvGrpSpPr>
        <p:grpSpPr>
          <a:xfrm>
            <a:off x="2707495" y="3379206"/>
            <a:ext cx="1796130" cy="268781"/>
            <a:chOff x="453333" y="5806780"/>
            <a:chExt cx="772493" cy="250345"/>
          </a:xfrm>
        </p:grpSpPr>
        <p:cxnSp>
          <p:nvCxnSpPr>
            <p:cNvPr id="57" name="直線矢印コネクタ 56">
              <a:extLst>
                <a:ext uri="{FF2B5EF4-FFF2-40B4-BE49-F238E27FC236}">
                  <a16:creationId xmlns:a16="http://schemas.microsoft.com/office/drawing/2014/main" id="{F0585363-1D2E-35F4-3514-D7D637A26AC2}"/>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3BB90A6-16A0-D610-9525-466A42501E30}"/>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ADF1046-1718-7AA8-C50E-CFF08A7FD283}"/>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テキスト ボックス 59">
            <a:extLst>
              <a:ext uri="{FF2B5EF4-FFF2-40B4-BE49-F238E27FC236}">
                <a16:creationId xmlns:a16="http://schemas.microsoft.com/office/drawing/2014/main" id="{6E9BD149-6594-B1BB-61FB-5F0379C8AAC4}"/>
              </a:ext>
            </a:extLst>
          </p:cNvPr>
          <p:cNvSpPr txBox="1"/>
          <p:nvPr/>
        </p:nvSpPr>
        <p:spPr>
          <a:xfrm>
            <a:off x="3221559" y="2993319"/>
            <a:ext cx="809837" cy="307777"/>
          </a:xfrm>
          <a:prstGeom prst="rect">
            <a:avLst/>
          </a:prstGeom>
          <a:noFill/>
          <a:ln>
            <a:solidFill>
              <a:schemeClr val="tx1"/>
            </a:solidFill>
          </a:ln>
        </p:spPr>
        <p:txBody>
          <a:bodyPr wrap="none" rtlCol="0">
            <a:spAutoFit/>
          </a:bodyPr>
          <a:lstStyle/>
          <a:p>
            <a:r>
              <a:rPr kumimoji="1" lang="en-US" altLang="ja-JP" dirty="0">
                <a:latin typeface="Noto Sans JP" panose="020B0600070205080204" charset="-128"/>
                <a:ea typeface="Noto Sans JP" panose="020B0600070205080204" charset="-128"/>
              </a:rPr>
              <a:t>OO</a:t>
            </a:r>
            <a:r>
              <a:rPr kumimoji="1" lang="ja-JP" altLang="en-US" dirty="0">
                <a:latin typeface="Noto Sans JP" panose="020B0600070205080204" charset="-128"/>
                <a:ea typeface="Noto Sans JP" panose="020B0600070205080204" charset="-128"/>
              </a:rPr>
              <a:t>する</a:t>
            </a:r>
            <a:endParaRPr kumimoji="1" lang="ja-JP" altLang="en-US" sz="1400" dirty="0">
              <a:latin typeface="Noto Sans JP" panose="020B0600070205080204" charset="-128"/>
              <a:ea typeface="Noto Sans JP" panose="020B0600070205080204" charset="-128"/>
            </a:endParaRPr>
          </a:p>
        </p:txBody>
      </p:sp>
      <p:grpSp>
        <p:nvGrpSpPr>
          <p:cNvPr id="61" name="グループ化 60">
            <a:extLst>
              <a:ext uri="{FF2B5EF4-FFF2-40B4-BE49-F238E27FC236}">
                <a16:creationId xmlns:a16="http://schemas.microsoft.com/office/drawing/2014/main" id="{73DC291E-6F3D-EDE4-9739-5F96DF21BC70}"/>
              </a:ext>
            </a:extLst>
          </p:cNvPr>
          <p:cNvGrpSpPr/>
          <p:nvPr/>
        </p:nvGrpSpPr>
        <p:grpSpPr>
          <a:xfrm>
            <a:off x="5508356" y="3397626"/>
            <a:ext cx="1789603" cy="268781"/>
            <a:chOff x="453333" y="5806780"/>
            <a:chExt cx="772493" cy="250345"/>
          </a:xfrm>
        </p:grpSpPr>
        <p:cxnSp>
          <p:nvCxnSpPr>
            <p:cNvPr id="62" name="直線矢印コネクタ 61">
              <a:extLst>
                <a:ext uri="{FF2B5EF4-FFF2-40B4-BE49-F238E27FC236}">
                  <a16:creationId xmlns:a16="http://schemas.microsoft.com/office/drawing/2014/main" id="{00EDEF45-ECFF-0669-CD28-013BF34A1DB0}"/>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36AFE6B-8F04-544B-2BF8-9E139C0B1AF3}"/>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8BD19F5-CC1A-AD46-9C82-414C8BF765A0}"/>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a:extLst>
              <a:ext uri="{FF2B5EF4-FFF2-40B4-BE49-F238E27FC236}">
                <a16:creationId xmlns:a16="http://schemas.microsoft.com/office/drawing/2014/main" id="{E2446CF1-18EB-0A3C-F951-D6D465835EA4}"/>
              </a:ext>
            </a:extLst>
          </p:cNvPr>
          <p:cNvSpPr txBox="1"/>
          <p:nvPr/>
        </p:nvSpPr>
        <p:spPr>
          <a:xfrm>
            <a:off x="5980339" y="3048249"/>
            <a:ext cx="873778" cy="307776"/>
          </a:xfrm>
          <a:prstGeom prst="rect">
            <a:avLst/>
          </a:prstGeom>
          <a:noFill/>
          <a:ln>
            <a:solidFill>
              <a:schemeClr val="tx1"/>
            </a:solidFill>
          </a:ln>
        </p:spPr>
        <p:txBody>
          <a:bodyPr wrap="square" rtlCol="0">
            <a:spAutoFit/>
          </a:bodyPr>
          <a:lstStyle/>
          <a:p>
            <a:r>
              <a:rPr kumimoji="1" lang="en-US" altLang="ja-JP" dirty="0">
                <a:latin typeface="Noto Sans JP" panose="020B0600070205080204" charset="-128"/>
                <a:ea typeface="Noto Sans JP" panose="020B0600070205080204" charset="-128"/>
              </a:rPr>
              <a:t>OO</a:t>
            </a:r>
            <a:r>
              <a:rPr kumimoji="1" lang="ja-JP" altLang="en-US" dirty="0">
                <a:latin typeface="Noto Sans JP" panose="020B0600070205080204" charset="-128"/>
                <a:ea typeface="Noto Sans JP" panose="020B0600070205080204" charset="-128"/>
              </a:rPr>
              <a:t>する</a:t>
            </a:r>
            <a:endParaRPr kumimoji="1" lang="ja-JP" altLang="en-US" sz="1400" dirty="0">
              <a:latin typeface="Noto Sans JP" panose="020B0600070205080204" charset="-128"/>
              <a:ea typeface="Noto Sans JP" panose="020B0600070205080204" charset="-128"/>
            </a:endParaRPr>
          </a:p>
        </p:txBody>
      </p:sp>
      <p:grpSp>
        <p:nvGrpSpPr>
          <p:cNvPr id="66" name="グループ化 65">
            <a:extLst>
              <a:ext uri="{FF2B5EF4-FFF2-40B4-BE49-F238E27FC236}">
                <a16:creationId xmlns:a16="http://schemas.microsoft.com/office/drawing/2014/main" id="{2C36B9DD-C62E-9B05-4560-D118EB700864}"/>
              </a:ext>
            </a:extLst>
          </p:cNvPr>
          <p:cNvGrpSpPr/>
          <p:nvPr/>
        </p:nvGrpSpPr>
        <p:grpSpPr>
          <a:xfrm>
            <a:off x="8412154" y="3381533"/>
            <a:ext cx="1686666" cy="268781"/>
            <a:chOff x="453333" y="5806780"/>
            <a:chExt cx="772493" cy="250345"/>
          </a:xfrm>
        </p:grpSpPr>
        <p:cxnSp>
          <p:nvCxnSpPr>
            <p:cNvPr id="67" name="直線矢印コネクタ 66">
              <a:extLst>
                <a:ext uri="{FF2B5EF4-FFF2-40B4-BE49-F238E27FC236}">
                  <a16:creationId xmlns:a16="http://schemas.microsoft.com/office/drawing/2014/main" id="{A94E1CA6-5A56-9CBB-B623-F4E7B9BB0087}"/>
                </a:ext>
              </a:extLst>
            </p:cNvPr>
            <p:cNvCxnSpPr/>
            <p:nvPr/>
          </p:nvCxnSpPr>
          <p:spPr>
            <a:xfrm>
              <a:off x="1225826" y="5812243"/>
              <a:ext cx="0" cy="2448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40E1F48B-BFA5-7FAB-B171-7D1047645865}"/>
                </a:ext>
              </a:extLst>
            </p:cNvPr>
            <p:cNvCxnSpPr/>
            <p:nvPr/>
          </p:nvCxnSpPr>
          <p:spPr>
            <a:xfrm>
              <a:off x="453333" y="5812243"/>
              <a:ext cx="7724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CFB1DEC-7C3F-9555-7077-7E09637D5F39}"/>
                </a:ext>
              </a:extLst>
            </p:cNvPr>
            <p:cNvCxnSpPr>
              <a:cxnSpLocks/>
            </p:cNvCxnSpPr>
            <p:nvPr/>
          </p:nvCxnSpPr>
          <p:spPr>
            <a:xfrm>
              <a:off x="453333" y="5806780"/>
              <a:ext cx="0" cy="25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68D2685-7412-76B0-6647-85ACED733444}"/>
              </a:ext>
            </a:extLst>
          </p:cNvPr>
          <p:cNvSpPr txBox="1"/>
          <p:nvPr/>
        </p:nvSpPr>
        <p:spPr>
          <a:xfrm>
            <a:off x="8669940" y="3015250"/>
            <a:ext cx="873778" cy="307777"/>
          </a:xfrm>
          <a:prstGeom prst="rect">
            <a:avLst/>
          </a:prstGeom>
          <a:noFill/>
          <a:ln>
            <a:solidFill>
              <a:schemeClr val="tx1"/>
            </a:solidFill>
          </a:ln>
        </p:spPr>
        <p:txBody>
          <a:bodyPr wrap="square" rtlCol="0">
            <a:spAutoFit/>
          </a:bodyPr>
          <a:lstStyle/>
          <a:p>
            <a:r>
              <a:rPr kumimoji="1" lang="en-US" altLang="ja-JP" dirty="0">
                <a:latin typeface="Noto Sans JP" panose="020B0600070205080204" charset="-128"/>
                <a:ea typeface="Noto Sans JP" panose="020B0600070205080204" charset="-128"/>
              </a:rPr>
              <a:t>OO</a:t>
            </a:r>
            <a:r>
              <a:rPr kumimoji="1" lang="ja-JP" altLang="en-US" dirty="0">
                <a:latin typeface="Noto Sans JP" panose="020B0600070205080204" charset="-128"/>
                <a:ea typeface="Noto Sans JP" panose="020B0600070205080204" charset="-128"/>
              </a:rPr>
              <a:t>する</a:t>
            </a:r>
            <a:endParaRPr kumimoji="1" lang="ja-JP" altLang="en-US" sz="1400" dirty="0">
              <a:latin typeface="Noto Sans JP" panose="020B0600070205080204" charset="-128"/>
              <a:ea typeface="Noto Sans JP" panose="020B0600070205080204" charset="-128"/>
            </a:endParaRPr>
          </a:p>
        </p:txBody>
      </p:sp>
      <p:sp>
        <p:nvSpPr>
          <p:cNvPr id="75" name="テキスト ボックス 74">
            <a:extLst>
              <a:ext uri="{FF2B5EF4-FFF2-40B4-BE49-F238E27FC236}">
                <a16:creationId xmlns:a16="http://schemas.microsoft.com/office/drawing/2014/main" id="{C75A7DCB-F463-D470-C3E8-4C886FB3D18A}"/>
              </a:ext>
            </a:extLst>
          </p:cNvPr>
          <p:cNvSpPr txBox="1"/>
          <p:nvPr/>
        </p:nvSpPr>
        <p:spPr>
          <a:xfrm>
            <a:off x="204028" y="1203603"/>
            <a:ext cx="6148646" cy="461665"/>
          </a:xfrm>
          <a:prstGeom prst="rect">
            <a:avLst/>
          </a:prstGeom>
          <a:noFill/>
        </p:spPr>
        <p:txBody>
          <a:bodyPr wrap="square">
            <a:spAutoFit/>
          </a:bodyPr>
          <a:lstStyle/>
          <a:p>
            <a:pPr marL="114300" indent="0">
              <a:buNone/>
            </a:pPr>
            <a:r>
              <a:rPr kumimoji="1" lang="ja-JP" altLang="en-US" sz="2400" u="sng" dirty="0">
                <a:latin typeface="Noto Sans JP" panose="020B0600070205080204" charset="-128"/>
                <a:ea typeface="Noto Sans JP" panose="020B0600070205080204" charset="-128"/>
              </a:rPr>
              <a:t>管理業務：</a:t>
            </a:r>
            <a:r>
              <a:rPr kumimoji="1" lang="en-US" altLang="ja-JP" sz="2400" u="sng" dirty="0">
                <a:latin typeface="Noto Sans JP" panose="020B0600070205080204" charset="-128"/>
                <a:ea typeface="Noto Sans JP" panose="020B0600070205080204" charset="-128"/>
              </a:rPr>
              <a:t>OO</a:t>
            </a:r>
            <a:r>
              <a:rPr kumimoji="1" lang="ja-JP" altLang="en-US" sz="2400" u="sng" dirty="0">
                <a:latin typeface="Noto Sans JP" panose="020B0600070205080204" charset="-128"/>
                <a:ea typeface="Noto Sans JP" panose="020B0600070205080204" charset="-128"/>
              </a:rPr>
              <a:t>管理</a:t>
            </a:r>
            <a:endParaRPr kumimoji="1" lang="en-US" altLang="ja-JP" sz="2400" u="sng" dirty="0">
              <a:latin typeface="Noto Sans JP" panose="020B0600070205080204" charset="-128"/>
              <a:ea typeface="Noto Sans JP" panose="020B0600070205080204" charset="-128"/>
            </a:endParaRPr>
          </a:p>
        </p:txBody>
      </p:sp>
      <p:pic>
        <p:nvPicPr>
          <p:cNvPr id="76" name="グラフィックス 75" descr="コール センター 単色塗りつぶし">
            <a:extLst>
              <a:ext uri="{FF2B5EF4-FFF2-40B4-BE49-F238E27FC236}">
                <a16:creationId xmlns:a16="http://schemas.microsoft.com/office/drawing/2014/main" id="{42F6CE74-271E-D335-6192-AF4716DF64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62293" y="1961436"/>
            <a:ext cx="709871" cy="763609"/>
          </a:xfrm>
          <a:prstGeom prst="rect">
            <a:avLst/>
          </a:prstGeom>
        </p:spPr>
      </p:pic>
      <p:sp>
        <p:nvSpPr>
          <p:cNvPr id="77" name="テキスト ボックス 76">
            <a:extLst>
              <a:ext uri="{FF2B5EF4-FFF2-40B4-BE49-F238E27FC236}">
                <a16:creationId xmlns:a16="http://schemas.microsoft.com/office/drawing/2014/main" id="{79980280-83B3-30BA-41B8-14D8FA76668A}"/>
              </a:ext>
            </a:extLst>
          </p:cNvPr>
          <p:cNvSpPr txBox="1"/>
          <p:nvPr/>
        </p:nvSpPr>
        <p:spPr>
          <a:xfrm>
            <a:off x="6163440" y="2719234"/>
            <a:ext cx="507575" cy="230832"/>
          </a:xfrm>
          <a:prstGeom prst="rect">
            <a:avLst/>
          </a:prstGeom>
          <a:noFill/>
        </p:spPr>
        <p:txBody>
          <a:bodyPr wrap="square" rtlCol="0">
            <a:spAutoFit/>
          </a:bodyPr>
          <a:lstStyle/>
          <a:p>
            <a:r>
              <a:rPr kumimoji="1" lang="en-US" altLang="ja-JP" sz="900" b="1" dirty="0">
                <a:latin typeface="Noto Sans JP" panose="020B0600070205080204" charset="-128"/>
                <a:ea typeface="Noto Sans JP" panose="020B0600070205080204" charset="-128"/>
              </a:rPr>
              <a:t>OOO</a:t>
            </a:r>
            <a:endParaRPr kumimoji="1" lang="ja-JP" altLang="en-US" sz="900" b="1" dirty="0">
              <a:latin typeface="Noto Sans JP" panose="020B0600070205080204" charset="-128"/>
              <a:ea typeface="Noto Sans JP" panose="020B0600070205080204" charset="-128"/>
            </a:endParaRPr>
          </a:p>
        </p:txBody>
      </p:sp>
      <p:pic>
        <p:nvPicPr>
          <p:cNvPr id="80" name="グラフィックス 79" descr="コール センター 単色塗りつぶし">
            <a:extLst>
              <a:ext uri="{FF2B5EF4-FFF2-40B4-BE49-F238E27FC236}">
                <a16:creationId xmlns:a16="http://schemas.microsoft.com/office/drawing/2014/main" id="{8C04BEC9-BFEF-14D8-E2D9-96CD6503A5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54484" y="5362887"/>
            <a:ext cx="709871" cy="709871"/>
          </a:xfrm>
          <a:prstGeom prst="rect">
            <a:avLst/>
          </a:prstGeom>
        </p:spPr>
      </p:pic>
      <p:sp>
        <p:nvSpPr>
          <p:cNvPr id="81" name="テキスト ボックス 80">
            <a:extLst>
              <a:ext uri="{FF2B5EF4-FFF2-40B4-BE49-F238E27FC236}">
                <a16:creationId xmlns:a16="http://schemas.microsoft.com/office/drawing/2014/main" id="{05FCA2F9-EC35-DCC8-E347-AE26289C152D}"/>
              </a:ext>
            </a:extLst>
          </p:cNvPr>
          <p:cNvSpPr txBox="1"/>
          <p:nvPr/>
        </p:nvSpPr>
        <p:spPr>
          <a:xfrm>
            <a:off x="3374080" y="6061625"/>
            <a:ext cx="462959" cy="230832"/>
          </a:xfrm>
          <a:prstGeom prst="rect">
            <a:avLst/>
          </a:prstGeom>
          <a:noFill/>
        </p:spPr>
        <p:txBody>
          <a:bodyPr wrap="square" rtlCol="0">
            <a:spAutoFit/>
          </a:bodyPr>
          <a:lstStyle/>
          <a:p>
            <a:r>
              <a:rPr kumimoji="1" lang="en-US" altLang="ja-JP" sz="900" b="1" dirty="0">
                <a:latin typeface="Noto Sans JP" panose="020B0600070205080204" charset="-128"/>
                <a:ea typeface="Noto Sans JP" panose="020B0600070205080204" charset="-128"/>
              </a:rPr>
              <a:t>OOO</a:t>
            </a:r>
            <a:endParaRPr kumimoji="1" lang="ja-JP" altLang="en-US" sz="900" b="1" dirty="0">
              <a:latin typeface="Noto Sans JP" panose="020B0600070205080204" charset="-128"/>
              <a:ea typeface="Noto Sans JP" panose="020B0600070205080204" charset="-128"/>
            </a:endParaRPr>
          </a:p>
        </p:txBody>
      </p:sp>
      <p:cxnSp>
        <p:nvCxnSpPr>
          <p:cNvPr id="82" name="直線矢印コネクタ 81">
            <a:extLst>
              <a:ext uri="{FF2B5EF4-FFF2-40B4-BE49-F238E27FC236}">
                <a16:creationId xmlns:a16="http://schemas.microsoft.com/office/drawing/2014/main" id="{8E281057-F386-0F6E-37A6-D6DEFD3F75DE}"/>
              </a:ext>
            </a:extLst>
          </p:cNvPr>
          <p:cNvCxnSpPr>
            <a:cxnSpLocks/>
          </p:cNvCxnSpPr>
          <p:nvPr/>
        </p:nvCxnSpPr>
        <p:spPr>
          <a:xfrm flipH="1">
            <a:off x="980574" y="4293966"/>
            <a:ext cx="617818" cy="681092"/>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テキスト ボックス 8">
            <a:extLst>
              <a:ext uri="{FF2B5EF4-FFF2-40B4-BE49-F238E27FC236}">
                <a16:creationId xmlns:a16="http://schemas.microsoft.com/office/drawing/2014/main" id="{AF020EA4-4F5D-8F23-0918-C0B8D78E2930}"/>
              </a:ext>
            </a:extLst>
          </p:cNvPr>
          <p:cNvSpPr txBox="1"/>
          <p:nvPr/>
        </p:nvSpPr>
        <p:spPr>
          <a:xfrm>
            <a:off x="10331735" y="1281775"/>
            <a:ext cx="1352394" cy="307777"/>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：ステータス</a:t>
            </a:r>
            <a:endParaRPr lang="en-US" altLang="ja-JP" dirty="0">
              <a:latin typeface="Noto Sans JP" panose="020B0600070205080204" charset="-128"/>
              <a:ea typeface="Noto Sans JP" panose="020B0600070205080204" charset="-128"/>
            </a:endParaRPr>
          </a:p>
        </p:txBody>
      </p:sp>
      <p:sp>
        <p:nvSpPr>
          <p:cNvPr id="11" name="テキスト ボックス 10">
            <a:extLst>
              <a:ext uri="{FF2B5EF4-FFF2-40B4-BE49-F238E27FC236}">
                <a16:creationId xmlns:a16="http://schemas.microsoft.com/office/drawing/2014/main" id="{666FB3F7-BE0A-8781-879C-F0C498F10740}"/>
              </a:ext>
            </a:extLst>
          </p:cNvPr>
          <p:cNvSpPr txBox="1"/>
          <p:nvPr/>
        </p:nvSpPr>
        <p:spPr>
          <a:xfrm>
            <a:off x="10331735" y="1667427"/>
            <a:ext cx="1352394" cy="307777"/>
          </a:xfrm>
          <a:prstGeom prst="rect">
            <a:avLst/>
          </a:prstGeom>
          <a:noFill/>
        </p:spPr>
        <p:txBody>
          <a:bodyPr wrap="square" rtlCol="0">
            <a:spAutoFit/>
          </a:bodyPr>
          <a:lstStyle/>
          <a:p>
            <a:r>
              <a:rPr lang="ja-JP" altLang="en-US" dirty="0">
                <a:latin typeface="Noto Sans JP" panose="020B0600070205080204" charset="-128"/>
                <a:ea typeface="Noto Sans JP" panose="020B0600070205080204" charset="-128"/>
              </a:rPr>
              <a:t>：アクション</a:t>
            </a:r>
            <a:endParaRPr lang="en-US" altLang="ja-JP" dirty="0">
              <a:latin typeface="Noto Sans JP" panose="020B0600070205080204" charset="-128"/>
              <a:ea typeface="Noto Sans JP" panose="020B0600070205080204" charset="-128"/>
            </a:endParaRPr>
          </a:p>
        </p:txBody>
      </p:sp>
      <p:sp>
        <p:nvSpPr>
          <p:cNvPr id="23" name="フローチャート: 他ページ結合子 22">
            <a:extLst>
              <a:ext uri="{FF2B5EF4-FFF2-40B4-BE49-F238E27FC236}">
                <a16:creationId xmlns:a16="http://schemas.microsoft.com/office/drawing/2014/main" id="{2E3B3960-415C-2FAB-3E45-5FFD362F610A}"/>
              </a:ext>
            </a:extLst>
          </p:cNvPr>
          <p:cNvSpPr/>
          <p:nvPr/>
        </p:nvSpPr>
        <p:spPr>
          <a:xfrm rot="16200000">
            <a:off x="10054911" y="1283695"/>
            <a:ext cx="165893" cy="303935"/>
          </a:xfrm>
          <a:prstGeom prst="flowChartOffpage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6105F7C-BA83-7152-A7C3-B475BFF18DF2}"/>
              </a:ext>
            </a:extLst>
          </p:cNvPr>
          <p:cNvSpPr/>
          <p:nvPr/>
        </p:nvSpPr>
        <p:spPr>
          <a:xfrm>
            <a:off x="9988680" y="1729436"/>
            <a:ext cx="301145" cy="1658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0972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3"/>
          <p:cNvSpPr txBox="1">
            <a:spLocks noGrp="1"/>
          </p:cNvSpPr>
          <p:nvPr>
            <p:ph type="sldNum" idx="12"/>
          </p:nvPr>
        </p:nvSpPr>
        <p:spPr>
          <a:xfrm>
            <a:off x="9396815" y="646376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19</a:t>
            </a:fld>
            <a:endParaRPr/>
          </a:p>
        </p:txBody>
      </p:sp>
      <p:sp>
        <p:nvSpPr>
          <p:cNvPr id="778" name="Google Shape;778;p93"/>
          <p:cNvSpPr txBox="1"/>
          <p:nvPr/>
        </p:nvSpPr>
        <p:spPr>
          <a:xfrm>
            <a:off x="0" y="1696502"/>
            <a:ext cx="1229497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ja-JP" sz="3200" b="1" i="0" u="none" strike="noStrike" cap="none" dirty="0">
                <a:solidFill>
                  <a:schemeClr val="dk1"/>
                </a:solidFill>
                <a:latin typeface="Noto Sans JP" panose="020B0600070205080204" charset="-128"/>
                <a:ea typeface="Noto Sans JP" panose="020B0600070205080204" charset="-128"/>
                <a:sym typeface="Arial"/>
              </a:rPr>
              <a:t>ITサービス管理ツール「SmartStage ServiceDesk」</a:t>
            </a:r>
            <a:endParaRPr sz="3200" b="1" i="0" u="none" strike="noStrike" cap="none" dirty="0">
              <a:solidFill>
                <a:schemeClr val="dk1"/>
              </a:solidFill>
              <a:latin typeface="Noto Sans JP" panose="020B0600070205080204" charset="-128"/>
              <a:ea typeface="Noto Sans JP" panose="020B0600070205080204" charset="-128"/>
              <a:sym typeface="Arial"/>
            </a:endParaRPr>
          </a:p>
        </p:txBody>
      </p:sp>
      <p:grpSp>
        <p:nvGrpSpPr>
          <p:cNvPr id="779" name="Google Shape;779;p93"/>
          <p:cNvGrpSpPr/>
          <p:nvPr/>
        </p:nvGrpSpPr>
        <p:grpSpPr>
          <a:xfrm>
            <a:off x="5146052" y="2670915"/>
            <a:ext cx="1899896" cy="1899896"/>
            <a:chOff x="7465102" y="3667392"/>
            <a:chExt cx="1899896" cy="1899896"/>
          </a:xfrm>
        </p:grpSpPr>
        <p:sp>
          <p:nvSpPr>
            <p:cNvPr id="780" name="Google Shape;780;p93"/>
            <p:cNvSpPr/>
            <p:nvPr/>
          </p:nvSpPr>
          <p:spPr>
            <a:xfrm>
              <a:off x="7465102" y="3667392"/>
              <a:ext cx="1899896" cy="189989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Noto Sans JP" panose="020B0600070205080204" charset="-128"/>
                <a:ea typeface="Noto Sans JP" panose="020B0600070205080204" charset="-128"/>
                <a:sym typeface="Arial"/>
              </a:endParaRPr>
            </a:p>
          </p:txBody>
        </p:sp>
        <p:pic>
          <p:nvPicPr>
            <p:cNvPr id="781" name="Google Shape;781;p93" descr="QR コード&#10;&#10;自動的に生成された説明"/>
            <p:cNvPicPr preferRelativeResize="0"/>
            <p:nvPr/>
          </p:nvPicPr>
          <p:blipFill rotWithShape="1">
            <a:blip r:embed="rId3">
              <a:alphaModFix/>
            </a:blip>
            <a:srcRect/>
            <a:stretch/>
          </p:blipFill>
          <p:spPr>
            <a:xfrm>
              <a:off x="7589550" y="3791840"/>
              <a:ext cx="1651000" cy="1651000"/>
            </a:xfrm>
            <a:prstGeom prst="rect">
              <a:avLst/>
            </a:prstGeom>
            <a:noFill/>
            <a:ln>
              <a:noFill/>
            </a:ln>
          </p:spPr>
        </p:pic>
      </p:grpSp>
      <p:sp>
        <p:nvSpPr>
          <p:cNvPr id="782" name="Google Shape;782;p93"/>
          <p:cNvSpPr txBox="1"/>
          <p:nvPr/>
        </p:nvSpPr>
        <p:spPr>
          <a:xfrm>
            <a:off x="-27208" y="4820028"/>
            <a:ext cx="1232218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chemeClr val="dk1"/>
                </a:solidFill>
                <a:latin typeface="Noto Sans JP" panose="020B0600070205080204" charset="-128"/>
                <a:ea typeface="Noto Sans JP" panose="020B0600070205080204" charset="-128"/>
                <a:sym typeface="Arial"/>
              </a:rPr>
              <a:t>https://smart-stage.jp/servicedesk/</a:t>
            </a:r>
            <a:endParaRPr sz="1400" b="0" i="0" u="none" strike="noStrike" cap="none" dirty="0">
              <a:solidFill>
                <a:schemeClr val="dk1"/>
              </a:solidFill>
              <a:latin typeface="Noto Sans JP" panose="020B0600070205080204" charset="-128"/>
              <a:ea typeface="Noto Sans JP" panose="020B0600070205080204" charset="-128"/>
              <a:sym typeface="Arial"/>
            </a:endParaRPr>
          </a:p>
        </p:txBody>
      </p:sp>
      <p:sp>
        <p:nvSpPr>
          <p:cNvPr id="783" name="Google Shape;783;p93"/>
          <p:cNvSpPr txBox="1"/>
          <p:nvPr/>
        </p:nvSpPr>
        <p:spPr>
          <a:xfrm>
            <a:off x="122343" y="6075143"/>
            <a:ext cx="6520734" cy="64633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D8D8D8"/>
              </a:buClr>
              <a:buSzPts val="1200"/>
              <a:buFont typeface="Arial"/>
              <a:buChar char="•"/>
            </a:pPr>
            <a:r>
              <a:rPr lang="ja-JP" sz="1200" b="0" i="0" u="none" strike="noStrike" cap="none" dirty="0">
                <a:solidFill>
                  <a:schemeClr val="dk1"/>
                </a:solidFill>
                <a:latin typeface="Noto Sans JP"/>
                <a:ea typeface="Noto Sans JP"/>
                <a:cs typeface="Noto Sans JP"/>
                <a:sym typeface="Noto Sans JP"/>
              </a:rPr>
              <a:t>本資料に記載されている会社名・製品サービス名は各社の商標または登録商標です。</a:t>
            </a:r>
            <a:endParaRPr sz="1200" b="0" i="0" u="none" strike="noStrike" cap="none" dirty="0">
              <a:solidFill>
                <a:schemeClr val="dk1"/>
              </a:solidFill>
              <a:latin typeface="Noto Sans JP"/>
              <a:ea typeface="Noto Sans JP"/>
              <a:cs typeface="Noto Sans JP"/>
              <a:sym typeface="Noto Sans JP"/>
            </a:endParaRPr>
          </a:p>
          <a:p>
            <a:pPr marL="171450" marR="0" lvl="0" indent="-171450" algn="l" rtl="0">
              <a:lnSpc>
                <a:spcPct val="100000"/>
              </a:lnSpc>
              <a:spcBef>
                <a:spcPts val="0"/>
              </a:spcBef>
              <a:spcAft>
                <a:spcPts val="0"/>
              </a:spcAft>
              <a:buClr>
                <a:srgbClr val="D8D8D8"/>
              </a:buClr>
              <a:buSzPts val="1200"/>
              <a:buFont typeface="Arial"/>
              <a:buChar char="•"/>
            </a:pPr>
            <a:r>
              <a:rPr lang="ja-JP" sz="1200" b="0" i="0" u="none" strike="noStrike" cap="none" dirty="0">
                <a:solidFill>
                  <a:schemeClr val="dk1"/>
                </a:solidFill>
                <a:latin typeface="Noto Sans JP"/>
                <a:ea typeface="Noto Sans JP"/>
                <a:cs typeface="Noto Sans JP"/>
                <a:sym typeface="Noto Sans JP"/>
              </a:rPr>
              <a:t>本資料に掲載されている情報は予告なく変更される場合がございます。（2023年10月）</a:t>
            </a:r>
            <a:endParaRPr sz="1200" b="0" i="0" u="none" strike="noStrike" cap="none" dirty="0">
              <a:solidFill>
                <a:schemeClr val="dk1"/>
              </a:solidFill>
              <a:latin typeface="Noto Sans JP"/>
              <a:ea typeface="Noto Sans JP"/>
              <a:cs typeface="Noto Sans JP"/>
              <a:sym typeface="Noto Sans JP"/>
            </a:endParaRPr>
          </a:p>
          <a:p>
            <a:pPr marL="171450" marR="0" lvl="0" indent="-171450" algn="l" rtl="0">
              <a:lnSpc>
                <a:spcPct val="100000"/>
              </a:lnSpc>
              <a:spcBef>
                <a:spcPts val="0"/>
              </a:spcBef>
              <a:spcAft>
                <a:spcPts val="0"/>
              </a:spcAft>
              <a:buClr>
                <a:srgbClr val="D8D8D8"/>
              </a:buClr>
              <a:buSzPts val="1200"/>
              <a:buFont typeface="Arial"/>
              <a:buChar char="•"/>
            </a:pPr>
            <a:r>
              <a:rPr lang="ja-JP" sz="1200" b="0" i="0" u="none" strike="noStrike" cap="none" dirty="0">
                <a:solidFill>
                  <a:schemeClr val="dk1"/>
                </a:solidFill>
                <a:latin typeface="Noto Sans JP"/>
                <a:ea typeface="Noto Sans JP"/>
                <a:cs typeface="Noto Sans JP"/>
                <a:sym typeface="Noto Sans JP"/>
              </a:rPr>
              <a:t>ITIL ® （IT Infrastructure Library®）はAXELOS Limitedの登録商標です。</a:t>
            </a:r>
            <a:endParaRPr sz="1200" b="0" i="0" u="none" strike="noStrike" cap="none" dirty="0">
              <a:solidFill>
                <a:schemeClr val="dk1"/>
              </a:solidFill>
              <a:latin typeface="Noto Sans JP"/>
              <a:ea typeface="Noto Sans JP"/>
              <a:cs typeface="Noto Sans JP"/>
              <a:sym typeface="Noto Sans JP"/>
            </a:endParaRPr>
          </a:p>
        </p:txBody>
      </p:sp>
      <p:pic>
        <p:nvPicPr>
          <p:cNvPr id="784" name="Google Shape;784;p93" descr="テキスト&#10;&#10;自動的に生成された説明"/>
          <p:cNvPicPr preferRelativeResize="0"/>
          <p:nvPr/>
        </p:nvPicPr>
        <p:blipFill rotWithShape="1">
          <a:blip r:embed="rId4">
            <a:alphaModFix/>
          </a:blip>
          <a:srcRect/>
          <a:stretch/>
        </p:blipFill>
        <p:spPr>
          <a:xfrm>
            <a:off x="8546123" y="153608"/>
            <a:ext cx="3512503" cy="6291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a:spLocks noGrp="1"/>
          </p:cNvSpPr>
          <p:nvPr>
            <p:ph type="body" idx="1"/>
          </p:nvPr>
        </p:nvSpPr>
        <p:spPr>
          <a:xfrm>
            <a:off x="497525" y="1180147"/>
            <a:ext cx="10938571" cy="1490765"/>
          </a:xfrm>
          <a:prstGeom prst="roundRect">
            <a:avLst>
              <a:gd name="adj" fmla="val 12630"/>
            </a:avLst>
          </a:prstGeom>
          <a:noFill/>
          <a:ln w="38100" cap="flat" cmpd="sng">
            <a:solidFill>
              <a:srgbClr val="242C7A"/>
            </a:solidFill>
            <a:prstDash val="solid"/>
            <a:round/>
            <a:headEnd type="none" w="sm" len="sm"/>
            <a:tailEnd type="none" w="sm" len="sm"/>
          </a:ln>
        </p:spPr>
        <p:txBody>
          <a:bodyPr spcFirstLastPara="1" wrap="square" lIns="91425" tIns="108000" rIns="91425" bIns="0" anchor="t" anchorCtr="0">
            <a:normAutofit/>
          </a:bodyPr>
          <a:lstStyle/>
          <a:p>
            <a:pPr marL="114300" lvl="0" indent="0" rtl="0">
              <a:lnSpc>
                <a:spcPct val="90000"/>
              </a:lnSpc>
              <a:spcBef>
                <a:spcPts val="1800"/>
              </a:spcBef>
              <a:spcAft>
                <a:spcPts val="0"/>
              </a:spcAft>
              <a:buSzPts val="1920"/>
              <a:buNone/>
            </a:pPr>
            <a:r>
              <a:rPr lang="ja-JP" sz="2000" b="1" dirty="0"/>
              <a:t>　SmartStage ServiceDesk</a:t>
            </a:r>
            <a:r>
              <a:rPr lang="ja-JP" altLang="en-US" sz="2000" b="1" dirty="0"/>
              <a:t>での業務プロセスの構築方法を理解し、</a:t>
            </a:r>
            <a:endParaRPr lang="en-US" altLang="ja-JP" sz="2000" b="1" dirty="0"/>
          </a:p>
          <a:p>
            <a:pPr marL="114300" lvl="0" indent="0" rtl="0">
              <a:lnSpc>
                <a:spcPct val="90000"/>
              </a:lnSpc>
              <a:spcBef>
                <a:spcPts val="1800"/>
              </a:spcBef>
              <a:spcAft>
                <a:spcPts val="0"/>
              </a:spcAft>
              <a:buSzPts val="1920"/>
              <a:buNone/>
            </a:pPr>
            <a:r>
              <a:rPr lang="ja-JP" altLang="en-US" sz="2000" b="1" dirty="0"/>
              <a:t>　業務プロセスを構築できるようになる</a:t>
            </a:r>
            <a:endParaRPr sz="2000" b="1" dirty="0"/>
          </a:p>
        </p:txBody>
      </p:sp>
      <p:sp>
        <p:nvSpPr>
          <p:cNvPr id="122" name="Google Shape;122;p2"/>
          <p:cNvSpPr txBox="1">
            <a:spLocks noGrp="1"/>
          </p:cNvSpPr>
          <p:nvPr>
            <p:ph type="sldNum" idx="12"/>
          </p:nvPr>
        </p:nvSpPr>
        <p:spPr>
          <a:xfrm>
            <a:off x="9252439" y="641564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123" name="Google Shape;123;p2"/>
          <p:cNvSpPr txBox="1">
            <a:spLocks noGrp="1"/>
          </p:cNvSpPr>
          <p:nvPr>
            <p:ph type="title"/>
          </p:nvPr>
        </p:nvSpPr>
        <p:spPr>
          <a:xfrm>
            <a:off x="399989" y="223939"/>
            <a:ext cx="8962125" cy="584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Arial"/>
              <a:buNone/>
            </a:pPr>
            <a:r>
              <a:rPr lang="ja-JP" dirty="0"/>
              <a:t>目的</a:t>
            </a:r>
            <a:endParaRPr dirty="0"/>
          </a:p>
        </p:txBody>
      </p:sp>
      <p:sp>
        <p:nvSpPr>
          <p:cNvPr id="125" name="Google Shape;125;p2"/>
          <p:cNvSpPr/>
          <p:nvPr/>
        </p:nvSpPr>
        <p:spPr>
          <a:xfrm>
            <a:off x="497525" y="3068267"/>
            <a:ext cx="10938571" cy="3596343"/>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r>
              <a:rPr lang="ja-JP" sz="2000" b="1" i="0" u="none" strike="noStrike" cap="none" dirty="0">
                <a:solidFill>
                  <a:schemeClr val="dk1"/>
                </a:solidFill>
                <a:latin typeface="Noto Sans JP"/>
                <a:ea typeface="Noto Sans JP"/>
                <a:cs typeface="Noto Sans JP"/>
                <a:sym typeface="Noto Sans JP"/>
              </a:rPr>
              <a:t>　　1．</a:t>
            </a:r>
            <a:r>
              <a:rPr lang="ja-JP" altLang="en-US" sz="2000" b="1" dirty="0">
                <a:solidFill>
                  <a:schemeClr val="dk1"/>
                </a:solidFill>
                <a:latin typeface="Noto Sans JP"/>
                <a:ea typeface="Noto Sans JP"/>
                <a:cs typeface="Noto Sans JP"/>
                <a:sym typeface="Noto Sans JP"/>
              </a:rPr>
              <a:t>管理する業務を明確化する</a:t>
            </a:r>
            <a:endParaRPr lang="en-US" altLang="ja-JP" sz="2000" b="1" i="0" u="none" strike="noStrike" cap="none" dirty="0">
              <a:solidFill>
                <a:schemeClr val="dk1"/>
              </a:solidFill>
              <a:latin typeface="Noto Sans JP"/>
              <a:ea typeface="Noto Sans JP"/>
              <a:cs typeface="Noto Sans JP"/>
              <a:sym typeface="Noto Sans JP"/>
            </a:endParaRPr>
          </a:p>
          <a:p>
            <a:pPr marL="114300" marR="0" lvl="0" indent="0" algn="l" rtl="0">
              <a:lnSpc>
                <a:spcPct val="100000"/>
              </a:lnSpc>
              <a:spcBef>
                <a:spcPts val="1200"/>
              </a:spcBef>
              <a:spcAft>
                <a:spcPts val="0"/>
              </a:spcAft>
              <a:buClr>
                <a:schemeClr val="dk1"/>
              </a:buClr>
              <a:buSzPts val="1920"/>
              <a:buFont typeface="Arial"/>
              <a:buNone/>
            </a:pPr>
            <a:r>
              <a:rPr lang="ja-JP" altLang="en-US" sz="2000" b="1" dirty="0">
                <a:solidFill>
                  <a:schemeClr val="dk1"/>
                </a:solidFill>
                <a:latin typeface="Noto Sans JP"/>
                <a:ea typeface="Noto Sans JP"/>
                <a:cs typeface="Noto Sans JP"/>
                <a:sym typeface="Noto Sans JP"/>
              </a:rPr>
              <a:t>　　</a:t>
            </a:r>
            <a:r>
              <a:rPr lang="en-US" altLang="ja-JP" sz="2000" b="1" dirty="0">
                <a:solidFill>
                  <a:schemeClr val="dk1"/>
                </a:solidFill>
                <a:latin typeface="Noto Sans JP"/>
                <a:ea typeface="Noto Sans JP"/>
                <a:cs typeface="Noto Sans JP"/>
                <a:sym typeface="Noto Sans JP"/>
              </a:rPr>
              <a:t>2.</a:t>
            </a:r>
            <a:r>
              <a:rPr lang="ja-JP" altLang="en-US" sz="2000" b="1" dirty="0">
                <a:solidFill>
                  <a:schemeClr val="dk1"/>
                </a:solidFill>
                <a:latin typeface="Noto Sans JP"/>
                <a:ea typeface="Noto Sans JP"/>
                <a:cs typeface="Noto Sans JP"/>
                <a:sym typeface="Noto Sans JP"/>
              </a:rPr>
              <a:t>   業務に関わる人を挙げる</a:t>
            </a:r>
            <a:endParaRPr lang="ja-JP" altLang="en-US" sz="2000" b="1" i="0" u="none" strike="noStrike" cap="none" dirty="0">
              <a:solidFill>
                <a:schemeClr val="dk1"/>
              </a:solidFill>
              <a:latin typeface="Noto Sans JP"/>
              <a:ea typeface="Noto Sans JP"/>
              <a:cs typeface="Noto Sans JP"/>
              <a:sym typeface="Noto Sans JP"/>
            </a:endParaRPr>
          </a:p>
          <a:p>
            <a:pPr marL="114300" marR="0" lvl="0" indent="0" algn="l" rtl="0">
              <a:lnSpc>
                <a:spcPct val="100000"/>
              </a:lnSpc>
              <a:spcBef>
                <a:spcPts val="1200"/>
              </a:spcBef>
              <a:spcAft>
                <a:spcPts val="0"/>
              </a:spcAft>
              <a:buClr>
                <a:schemeClr val="dk1"/>
              </a:buClr>
              <a:buSzPts val="1920"/>
              <a:buFont typeface="Arial"/>
              <a:buNone/>
            </a:pPr>
            <a:r>
              <a:rPr lang="ja-JP" sz="2000" b="1" i="0" u="none" strike="noStrike" cap="none" dirty="0">
                <a:solidFill>
                  <a:schemeClr val="dk1"/>
                </a:solidFill>
                <a:latin typeface="Noto Sans JP"/>
                <a:ea typeface="Noto Sans JP"/>
                <a:cs typeface="Noto Sans JP"/>
                <a:sym typeface="Noto Sans JP"/>
              </a:rPr>
              <a:t>　　</a:t>
            </a:r>
            <a:r>
              <a:rPr lang="en-US" altLang="ja-JP" sz="2000" b="1" i="0" u="none" strike="noStrike" cap="none" dirty="0">
                <a:solidFill>
                  <a:schemeClr val="dk1"/>
                </a:solidFill>
                <a:latin typeface="Noto Sans JP"/>
                <a:ea typeface="Noto Sans JP"/>
                <a:cs typeface="Noto Sans JP"/>
                <a:sym typeface="Noto Sans JP"/>
              </a:rPr>
              <a:t>3</a:t>
            </a:r>
            <a:r>
              <a:rPr lang="ja-JP" sz="2000" b="1" i="0" u="none" strike="noStrike" cap="none" dirty="0">
                <a:solidFill>
                  <a:schemeClr val="dk1"/>
                </a:solidFill>
                <a:latin typeface="Noto Sans JP"/>
                <a:ea typeface="Noto Sans JP"/>
                <a:cs typeface="Noto Sans JP"/>
                <a:sym typeface="Noto Sans JP"/>
              </a:rPr>
              <a:t>．</a:t>
            </a:r>
            <a:r>
              <a:rPr lang="ja-JP" altLang="en-US" sz="2000" b="1" i="0" u="none" strike="noStrike" cap="none" dirty="0">
                <a:solidFill>
                  <a:schemeClr val="dk1"/>
                </a:solidFill>
                <a:latin typeface="Noto Sans JP"/>
                <a:ea typeface="Noto Sans JP"/>
                <a:cs typeface="Noto Sans JP"/>
                <a:sym typeface="Noto Sans JP"/>
              </a:rPr>
              <a:t>必要な管理項目（情報）を挙げる</a:t>
            </a:r>
            <a:endParaRPr lang="en-US" altLang="ja-JP" sz="2000" b="1" i="0" u="none" strike="noStrike" cap="none" dirty="0">
              <a:solidFill>
                <a:schemeClr val="dk1"/>
              </a:solidFill>
              <a:latin typeface="Noto Sans JP"/>
              <a:ea typeface="Noto Sans JP"/>
              <a:cs typeface="Noto Sans JP"/>
              <a:sym typeface="Noto Sans JP"/>
            </a:endParaRPr>
          </a:p>
          <a:p>
            <a:pPr marL="114300">
              <a:spcBef>
                <a:spcPts val="1200"/>
              </a:spcBef>
              <a:buClr>
                <a:schemeClr val="dk1"/>
              </a:buClr>
              <a:buSzPts val="1920"/>
            </a:pPr>
            <a:r>
              <a:rPr lang="ja-JP" altLang="en-US" sz="2000" b="1" i="0" u="none" strike="noStrike" cap="none" dirty="0">
                <a:solidFill>
                  <a:schemeClr val="dk1"/>
                </a:solidFill>
                <a:latin typeface="Noto Sans JP"/>
                <a:ea typeface="Noto Sans JP"/>
                <a:cs typeface="Noto Sans JP"/>
                <a:sym typeface="Noto Sans JP"/>
              </a:rPr>
              <a:t>　　</a:t>
            </a:r>
            <a:r>
              <a:rPr lang="en-US" altLang="ja-JP" sz="2000" b="1" dirty="0">
                <a:solidFill>
                  <a:schemeClr val="dk1"/>
                </a:solidFill>
                <a:latin typeface="Noto Sans JP"/>
                <a:ea typeface="Noto Sans JP"/>
                <a:cs typeface="Noto Sans JP"/>
                <a:sym typeface="Noto Sans JP"/>
              </a:rPr>
              <a:t>4</a:t>
            </a:r>
            <a:r>
              <a:rPr lang="ja-JP" altLang="en-US" sz="2000" b="1" i="0" u="none" strike="noStrike" cap="none" dirty="0">
                <a:solidFill>
                  <a:schemeClr val="dk1"/>
                </a:solidFill>
                <a:latin typeface="Noto Sans JP"/>
                <a:ea typeface="Noto Sans JP"/>
                <a:cs typeface="Noto Sans JP"/>
                <a:sym typeface="Noto Sans JP"/>
              </a:rPr>
              <a:t>．</a:t>
            </a:r>
            <a:r>
              <a:rPr lang="ja-JP" altLang="en-US" sz="2000" b="1" dirty="0">
                <a:solidFill>
                  <a:schemeClr val="dk1"/>
                </a:solidFill>
                <a:latin typeface="Noto Sans JP"/>
                <a:ea typeface="Noto Sans JP"/>
                <a:cs typeface="Noto Sans JP"/>
                <a:sym typeface="Noto Sans JP"/>
              </a:rPr>
              <a:t>ステータス（業務の流れ）を定義する</a:t>
            </a:r>
            <a:endParaRPr lang="en-US" altLang="ja-JP" sz="2000" b="1" dirty="0">
              <a:solidFill>
                <a:schemeClr val="dk1"/>
              </a:solidFill>
              <a:latin typeface="Noto Sans JP"/>
              <a:ea typeface="Noto Sans JP"/>
              <a:cs typeface="Noto Sans JP"/>
              <a:sym typeface="Noto Sans JP"/>
            </a:endParaRPr>
          </a:p>
          <a:p>
            <a:pPr marL="114300">
              <a:spcBef>
                <a:spcPts val="1200"/>
              </a:spcBef>
              <a:buClr>
                <a:schemeClr val="dk1"/>
              </a:buClr>
              <a:buSzPts val="1920"/>
            </a:pPr>
            <a:r>
              <a:rPr lang="ja-JP" sz="2000" b="1" i="0" u="none" strike="noStrike" cap="none" dirty="0">
                <a:solidFill>
                  <a:schemeClr val="dk1"/>
                </a:solidFill>
                <a:latin typeface="Noto Sans JP"/>
                <a:ea typeface="Noto Sans JP"/>
                <a:cs typeface="Noto Sans JP"/>
                <a:sym typeface="Noto Sans JP"/>
              </a:rPr>
              <a:t>　　</a:t>
            </a:r>
            <a:r>
              <a:rPr lang="en-US" altLang="ja-JP" sz="2000" b="1" i="0" u="none" strike="noStrike" cap="none" dirty="0">
                <a:solidFill>
                  <a:schemeClr val="dk1"/>
                </a:solidFill>
                <a:latin typeface="Noto Sans JP"/>
                <a:ea typeface="Noto Sans JP"/>
                <a:cs typeface="Noto Sans JP"/>
                <a:sym typeface="Noto Sans JP"/>
              </a:rPr>
              <a:t>5</a:t>
            </a:r>
            <a:r>
              <a:rPr lang="ja-JP" sz="2000" b="1" i="0" u="none" strike="noStrike" cap="none" dirty="0">
                <a:solidFill>
                  <a:schemeClr val="dk1"/>
                </a:solidFill>
                <a:latin typeface="Noto Sans JP"/>
                <a:ea typeface="Noto Sans JP"/>
                <a:cs typeface="Noto Sans JP"/>
                <a:sym typeface="Noto Sans JP"/>
              </a:rPr>
              <a:t>．</a:t>
            </a:r>
            <a:r>
              <a:rPr lang="ja-JP" altLang="en-US" sz="2000" b="1" i="0" u="none" strike="noStrike" cap="none" dirty="0">
                <a:solidFill>
                  <a:schemeClr val="dk1"/>
                </a:solidFill>
                <a:latin typeface="Noto Sans JP"/>
                <a:ea typeface="Noto Sans JP"/>
                <a:cs typeface="Noto Sans JP"/>
                <a:sym typeface="Noto Sans JP"/>
              </a:rPr>
              <a:t>アクション（業務の処理）を定義する</a:t>
            </a:r>
            <a:endParaRPr lang="ja-JP" altLang="en-US" sz="2000" dirty="0"/>
          </a:p>
          <a:p>
            <a:pPr marL="114300">
              <a:spcBef>
                <a:spcPts val="1200"/>
              </a:spcBef>
              <a:buClr>
                <a:schemeClr val="dk1"/>
              </a:buClr>
              <a:buSzPts val="1920"/>
            </a:pPr>
            <a:r>
              <a:rPr lang="ja-JP" sz="2000" b="1" i="0" u="none" strike="noStrike" cap="none" dirty="0">
                <a:solidFill>
                  <a:schemeClr val="dk1"/>
                </a:solidFill>
                <a:latin typeface="Noto Sans JP"/>
                <a:ea typeface="Noto Sans JP"/>
                <a:cs typeface="Noto Sans JP"/>
                <a:sym typeface="Noto Sans JP"/>
              </a:rPr>
              <a:t>　　</a:t>
            </a:r>
            <a:r>
              <a:rPr lang="en-US" altLang="ja-JP" sz="2000" b="1" i="0" u="none" strike="noStrike" cap="none" dirty="0">
                <a:solidFill>
                  <a:schemeClr val="dk1"/>
                </a:solidFill>
                <a:latin typeface="Noto Sans JP"/>
                <a:ea typeface="Noto Sans JP"/>
                <a:cs typeface="Noto Sans JP"/>
                <a:sym typeface="Noto Sans JP"/>
              </a:rPr>
              <a:t>6</a:t>
            </a:r>
            <a:r>
              <a:rPr lang="ja-JP" sz="2000" b="1" i="0" u="none" strike="noStrike" cap="none" dirty="0">
                <a:solidFill>
                  <a:schemeClr val="dk1"/>
                </a:solidFill>
                <a:latin typeface="Noto Sans JP"/>
                <a:ea typeface="Noto Sans JP"/>
                <a:cs typeface="Noto Sans JP"/>
                <a:sym typeface="Noto Sans JP"/>
              </a:rPr>
              <a:t>．</a:t>
            </a:r>
            <a:r>
              <a:rPr lang="ja-JP" altLang="en-US" sz="2000" b="1" i="0" u="none" strike="noStrike" cap="none" dirty="0">
                <a:solidFill>
                  <a:schemeClr val="dk1"/>
                </a:solidFill>
                <a:latin typeface="Noto Sans JP"/>
                <a:ea typeface="Noto Sans JP"/>
                <a:cs typeface="Noto Sans JP"/>
                <a:sym typeface="Noto Sans JP"/>
              </a:rPr>
              <a:t>各種権限を割り当てる</a:t>
            </a:r>
            <a:endParaRPr sz="2000" b="1" i="0" u="none" strike="noStrike" cap="none" dirty="0">
              <a:solidFill>
                <a:schemeClr val="dk1"/>
              </a:solidFill>
              <a:latin typeface="Noto Sans JP"/>
              <a:ea typeface="Noto Sans JP"/>
              <a:cs typeface="Noto Sans JP"/>
              <a:sym typeface="Noto Sans JP"/>
            </a:endParaRPr>
          </a:p>
          <a:p>
            <a:pPr marL="114300" marR="0" lvl="0" indent="0" algn="l" rtl="0">
              <a:lnSpc>
                <a:spcPct val="100000"/>
              </a:lnSpc>
              <a:spcBef>
                <a:spcPts val="1200"/>
              </a:spcBef>
              <a:spcAft>
                <a:spcPts val="0"/>
              </a:spcAft>
              <a:buClr>
                <a:schemeClr val="dk1"/>
              </a:buClr>
              <a:buSzPts val="1920"/>
              <a:buFont typeface="Arial"/>
              <a:buNone/>
            </a:pPr>
            <a:r>
              <a:rPr lang="ja-JP" sz="2000" b="1" i="0" u="none" strike="noStrike" cap="none" dirty="0">
                <a:solidFill>
                  <a:schemeClr val="dk1"/>
                </a:solidFill>
                <a:latin typeface="Noto Sans JP"/>
                <a:ea typeface="Noto Sans JP"/>
                <a:cs typeface="Noto Sans JP"/>
                <a:sym typeface="Noto Sans JP"/>
              </a:rPr>
              <a:t>　　</a:t>
            </a:r>
            <a:r>
              <a:rPr lang="en-US" altLang="ja-JP" sz="2000" b="1" i="0" u="none" strike="noStrike" cap="none" dirty="0">
                <a:solidFill>
                  <a:schemeClr val="dk1"/>
                </a:solidFill>
                <a:latin typeface="Noto Sans JP"/>
                <a:ea typeface="Noto Sans JP"/>
                <a:cs typeface="Noto Sans JP"/>
                <a:sym typeface="Noto Sans JP"/>
              </a:rPr>
              <a:t>7</a:t>
            </a:r>
            <a:r>
              <a:rPr lang="ja-JP" sz="2000" b="1" i="0" u="none" strike="noStrike" cap="none" dirty="0">
                <a:solidFill>
                  <a:schemeClr val="dk1"/>
                </a:solidFill>
                <a:latin typeface="Noto Sans JP"/>
                <a:ea typeface="Noto Sans JP"/>
                <a:cs typeface="Noto Sans JP"/>
                <a:sym typeface="Noto Sans JP"/>
              </a:rPr>
              <a:t>．</a:t>
            </a:r>
            <a:r>
              <a:rPr lang="ja-JP" altLang="en-US" sz="2000" b="1" dirty="0">
                <a:solidFill>
                  <a:schemeClr val="dk1"/>
                </a:solidFill>
                <a:latin typeface="Noto Sans JP"/>
                <a:ea typeface="Noto Sans JP"/>
                <a:cs typeface="Noto Sans JP"/>
                <a:sym typeface="Noto Sans JP"/>
              </a:rPr>
              <a:t>完成イメージについて</a:t>
            </a:r>
            <a:endParaRPr sz="2000" dirty="0"/>
          </a:p>
        </p:txBody>
      </p:sp>
      <p:sp>
        <p:nvSpPr>
          <p:cNvPr id="126" name="Google Shape;126;p2"/>
          <p:cNvSpPr/>
          <p:nvPr/>
        </p:nvSpPr>
        <p:spPr>
          <a:xfrm>
            <a:off x="8534401" y="2829565"/>
            <a:ext cx="2293969" cy="618067"/>
          </a:xfrm>
          <a:prstGeom prst="roundRect">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dirty="0">
                <a:solidFill>
                  <a:schemeClr val="lt1"/>
                </a:solidFill>
                <a:latin typeface="Noto Sans JP"/>
                <a:ea typeface="Noto Sans JP"/>
                <a:cs typeface="Noto Sans JP"/>
                <a:sym typeface="Noto Sans JP"/>
              </a:rPr>
              <a:t>目安時間：</a:t>
            </a:r>
            <a:r>
              <a:rPr lang="en-US" altLang="ja-JP" sz="1600" b="1" dirty="0">
                <a:solidFill>
                  <a:schemeClr val="lt1"/>
                </a:solidFill>
                <a:latin typeface="Noto Sans JP"/>
                <a:ea typeface="Noto Sans JP"/>
                <a:cs typeface="Noto Sans JP"/>
                <a:sym typeface="Noto Sans JP"/>
              </a:rPr>
              <a:t>10</a:t>
            </a:r>
            <a:r>
              <a:rPr lang="ja-JP" sz="1600" b="1" i="0" u="none" strike="noStrike" cap="none" dirty="0">
                <a:solidFill>
                  <a:schemeClr val="lt1"/>
                </a:solidFill>
                <a:latin typeface="Noto Sans JP"/>
                <a:ea typeface="Noto Sans JP"/>
                <a:cs typeface="Noto Sans JP"/>
                <a:sym typeface="Noto Sans JP"/>
              </a:rPr>
              <a:t>分</a:t>
            </a:r>
            <a:endParaRPr dirty="0"/>
          </a:p>
        </p:txBody>
      </p:sp>
      <p:sp>
        <p:nvSpPr>
          <p:cNvPr id="127" name="Google Shape;127;p2"/>
          <p:cNvSpPr/>
          <p:nvPr/>
        </p:nvSpPr>
        <p:spPr>
          <a:xfrm>
            <a:off x="857505" y="972122"/>
            <a:ext cx="1468007" cy="424718"/>
          </a:xfrm>
          <a:prstGeom prst="rect">
            <a:avLst/>
          </a:prstGeom>
          <a:solidFill>
            <a:srgbClr val="242C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Noto Sans JP"/>
                <a:ea typeface="Noto Sans JP"/>
                <a:cs typeface="Noto Sans JP"/>
                <a:sym typeface="Noto Sans JP"/>
              </a:rPr>
              <a:t>目的</a:t>
            </a:r>
            <a:endParaRPr sz="1400" b="1" i="0" u="none" strike="noStrike" cap="none">
              <a:solidFill>
                <a:schemeClr val="lt1"/>
              </a:solidFill>
              <a:latin typeface="Noto Sans JP"/>
              <a:ea typeface="Noto Sans JP"/>
              <a:cs typeface="Noto Sans JP"/>
              <a:sym typeface="Noto Sans JP"/>
            </a:endParaRPr>
          </a:p>
        </p:txBody>
      </p:sp>
      <p:sp>
        <p:nvSpPr>
          <p:cNvPr id="128" name="Google Shape;128;p2"/>
          <p:cNvSpPr/>
          <p:nvPr/>
        </p:nvSpPr>
        <p:spPr>
          <a:xfrm>
            <a:off x="857506" y="2919878"/>
            <a:ext cx="1468007" cy="424718"/>
          </a:xfrm>
          <a:prstGeom prst="rect">
            <a:avLst/>
          </a:prstGeom>
          <a:solidFill>
            <a:srgbClr val="242C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dirty="0">
                <a:solidFill>
                  <a:schemeClr val="lt1"/>
                </a:solidFill>
                <a:latin typeface="Noto Sans JP"/>
                <a:ea typeface="Noto Sans JP"/>
                <a:cs typeface="Noto Sans JP"/>
                <a:sym typeface="Noto Sans JP"/>
              </a:rPr>
              <a:t>内容</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8962125" cy="584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ltLang="ja-JP" dirty="0"/>
              <a:t>1</a:t>
            </a:r>
            <a:r>
              <a:rPr lang="ja-JP" dirty="0"/>
              <a:t>．</a:t>
            </a:r>
            <a:r>
              <a:rPr lang="ja-JP" altLang="en-US" dirty="0"/>
              <a:t>管理する業務</a:t>
            </a:r>
            <a:r>
              <a:rPr lang="ja-JP" dirty="0"/>
              <a:t>を</a:t>
            </a:r>
            <a:r>
              <a:rPr lang="ja-JP" altLang="en-US" dirty="0"/>
              <a:t>明確化</a:t>
            </a:r>
            <a:r>
              <a:rPr lang="ja-JP" dirty="0"/>
              <a:t>する</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FBA3364-7567-DA61-D76A-D170C687BB8C}"/>
              </a:ext>
            </a:extLst>
          </p:cNvPr>
          <p:cNvSpPr>
            <a:spLocks noGrp="1"/>
          </p:cNvSpPr>
          <p:nvPr>
            <p:ph type="body" idx="1"/>
          </p:nvPr>
        </p:nvSpPr>
        <p:spPr>
          <a:xfrm>
            <a:off x="399989" y="1092098"/>
            <a:ext cx="8852450" cy="2254075"/>
          </a:xfrm>
        </p:spPr>
        <p:txBody>
          <a:bodyPr>
            <a:normAutofit lnSpcReduction="10000"/>
          </a:bodyPr>
          <a:lstStyle/>
          <a:p>
            <a:pPr marL="114300" indent="0">
              <a:buNone/>
            </a:pPr>
            <a:r>
              <a:rPr kumimoji="1" lang="en-US" altLang="ja-JP" sz="1800" dirty="0"/>
              <a:t>【</a:t>
            </a:r>
            <a:r>
              <a:rPr kumimoji="1" lang="ja-JP" altLang="en-US" sz="1800" dirty="0"/>
              <a:t>管理業務の明確化</a:t>
            </a:r>
            <a:r>
              <a:rPr kumimoji="1" lang="en-US" altLang="ja-JP" sz="1800" dirty="0"/>
              <a:t>】</a:t>
            </a:r>
          </a:p>
          <a:p>
            <a:pPr marL="114300" indent="0">
              <a:buNone/>
            </a:pPr>
            <a:r>
              <a:rPr kumimoji="1" lang="ja-JP" altLang="en-US" sz="1800" dirty="0"/>
              <a:t>　管理したい業務を明確にします。</a:t>
            </a:r>
            <a:endParaRPr kumimoji="1" lang="en-US" altLang="ja-JP" sz="1800" u="sng" dirty="0"/>
          </a:p>
          <a:p>
            <a:pPr marL="114300" indent="0">
              <a:buNone/>
            </a:pPr>
            <a:r>
              <a:rPr kumimoji="1" lang="ja-JP" altLang="en-US" sz="1800" dirty="0"/>
              <a:t>　</a:t>
            </a:r>
            <a:r>
              <a:rPr kumimoji="1" lang="en-US" altLang="ja-JP" sz="1800" dirty="0" err="1"/>
              <a:t>SmartStage</a:t>
            </a:r>
            <a:r>
              <a:rPr kumimoji="1" lang="en-US" altLang="ja-JP" sz="1800" dirty="0"/>
              <a:t> ServiceDesk</a:t>
            </a:r>
            <a:r>
              <a:rPr kumimoji="1" lang="ja-JP" altLang="en-US" sz="1800" dirty="0"/>
              <a:t>はサービスリクエスト管理や問合せ管理、変更管理など</a:t>
            </a:r>
            <a:endParaRPr kumimoji="1" lang="en-US" altLang="ja-JP" sz="1800" dirty="0"/>
          </a:p>
          <a:p>
            <a:pPr marL="114300" indent="0">
              <a:buNone/>
            </a:pPr>
            <a:r>
              <a:rPr kumimoji="1" lang="ja-JP" altLang="en-US" sz="1800" dirty="0"/>
              <a:t>　様々な業務をワークフローに沿って管理することができます。</a:t>
            </a:r>
            <a:endParaRPr kumimoji="1" lang="en-US" altLang="ja-JP" sz="1800" dirty="0"/>
          </a:p>
          <a:p>
            <a:pPr marL="114300" indent="0">
              <a:buNone/>
            </a:pPr>
            <a:endParaRPr kumimoji="1" lang="en-US" altLang="ja-JP" sz="1800" dirty="0"/>
          </a:p>
          <a:p>
            <a:pPr marL="114300" indent="0">
              <a:buNone/>
            </a:pPr>
            <a:r>
              <a:rPr kumimoji="1" lang="ja-JP" altLang="en-US" sz="1800" dirty="0"/>
              <a:t>　　　</a:t>
            </a:r>
            <a:endParaRPr kumimoji="1" lang="en-US" altLang="ja-JP" sz="1800" dirty="0"/>
          </a:p>
        </p:txBody>
      </p:sp>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kumimoji="1" lang="en-US" altLang="ja-JP" b="1" dirty="0"/>
              <a:t>1. </a:t>
            </a:r>
            <a:r>
              <a:rPr kumimoji="1" lang="ja-JP" altLang="en-US" b="1" dirty="0"/>
              <a:t>管理する業務を明確化する</a:t>
            </a:r>
          </a:p>
        </p:txBody>
      </p:sp>
      <p:sp>
        <p:nvSpPr>
          <p:cNvPr id="6" name="テキスト プレースホルダー 1">
            <a:extLst>
              <a:ext uri="{FF2B5EF4-FFF2-40B4-BE49-F238E27FC236}">
                <a16:creationId xmlns:a16="http://schemas.microsoft.com/office/drawing/2014/main" id="{99C31060-6936-973C-2998-FE83C778AA4B}"/>
              </a:ext>
            </a:extLst>
          </p:cNvPr>
          <p:cNvSpPr txBox="1">
            <a:spLocks/>
          </p:cNvSpPr>
          <p:nvPr/>
        </p:nvSpPr>
        <p:spPr>
          <a:xfrm>
            <a:off x="1587408" y="3399859"/>
            <a:ext cx="8597324" cy="701861"/>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ja-JP" altLang="en-US" sz="2000" dirty="0"/>
              <a:t>今回管理する業務は、</a:t>
            </a:r>
            <a:r>
              <a:rPr kumimoji="1" lang="ja-JP" altLang="en-US" u="sng" dirty="0"/>
              <a:t>情報システム部の問合せ管理</a:t>
            </a:r>
            <a:r>
              <a:rPr kumimoji="1" lang="ja-JP" altLang="en-US" dirty="0"/>
              <a:t>  </a:t>
            </a:r>
            <a:r>
              <a:rPr kumimoji="1" lang="ja-JP" altLang="en-US" sz="2000" dirty="0"/>
              <a:t>とします。</a:t>
            </a:r>
            <a:endParaRPr kumimoji="1" lang="en-US" altLang="ja-JP" sz="2000" u="sng" dirty="0"/>
          </a:p>
        </p:txBody>
      </p:sp>
      <p:sp>
        <p:nvSpPr>
          <p:cNvPr id="7" name="Google Shape;125;p2">
            <a:extLst>
              <a:ext uri="{FF2B5EF4-FFF2-40B4-BE49-F238E27FC236}">
                <a16:creationId xmlns:a16="http://schemas.microsoft.com/office/drawing/2014/main" id="{22312AEC-F4CD-953D-875A-4FDCBF6E4E65}"/>
              </a:ext>
            </a:extLst>
          </p:cNvPr>
          <p:cNvSpPr/>
          <p:nvPr/>
        </p:nvSpPr>
        <p:spPr>
          <a:xfrm>
            <a:off x="1587408" y="3185730"/>
            <a:ext cx="8404818" cy="1130118"/>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endParaRPr dirty="0"/>
          </a:p>
        </p:txBody>
      </p:sp>
    </p:spTree>
    <p:extLst>
      <p:ext uri="{BB962C8B-B14F-4D97-AF65-F5344CB8AC3E}">
        <p14:creationId xmlns:p14="http://schemas.microsoft.com/office/powerpoint/2010/main" val="14543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8962125" cy="584775"/>
          </a:xfrm>
          <a:prstGeom prst="rect">
            <a:avLst/>
          </a:prstGeom>
          <a:noFill/>
          <a:ln>
            <a:noFill/>
          </a:ln>
        </p:spPr>
        <p:txBody>
          <a:bodyPr spcFirstLastPara="1" wrap="square" lIns="91425" tIns="45700" rIns="91425" bIns="45700" anchor="ctr" anchorCtr="0">
            <a:noAutofit/>
          </a:bodyPr>
          <a:lstStyle/>
          <a:p>
            <a:r>
              <a:rPr lang="en-US" altLang="ja-JP" dirty="0"/>
              <a:t>2</a:t>
            </a:r>
            <a:r>
              <a:rPr lang="ja-JP" dirty="0"/>
              <a:t>．</a:t>
            </a:r>
            <a:r>
              <a:rPr lang="ja-JP" altLang="en-US" sz="4000" b="1" dirty="0">
                <a:solidFill>
                  <a:schemeClr val="dk1"/>
                </a:solidFill>
                <a:latin typeface="Noto Sans JP"/>
                <a:ea typeface="Noto Sans JP"/>
                <a:cs typeface="Noto Sans JP"/>
                <a:sym typeface="Noto Sans JP"/>
              </a:rPr>
              <a:t>業務に関わる人を挙げる</a:t>
            </a:r>
            <a:endParaRPr dirty="0"/>
          </a:p>
        </p:txBody>
      </p:sp>
    </p:spTree>
    <p:extLst>
      <p:ext uri="{BB962C8B-B14F-4D97-AF65-F5344CB8AC3E}">
        <p14:creationId xmlns:p14="http://schemas.microsoft.com/office/powerpoint/2010/main" val="256063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dirty="0"/>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lang="en-US" altLang="ja-JP" b="1" dirty="0"/>
              <a:t>2</a:t>
            </a:r>
            <a:r>
              <a:rPr lang="ja-JP" altLang="ja-JP" b="1" dirty="0"/>
              <a:t>．</a:t>
            </a:r>
            <a:r>
              <a:rPr kumimoji="1" lang="ja-JP" altLang="en-US" b="1" dirty="0"/>
              <a:t>業務に関わる人を挙げる</a:t>
            </a:r>
          </a:p>
        </p:txBody>
      </p:sp>
      <p:pic>
        <p:nvPicPr>
          <p:cNvPr id="33" name="グラフィックス 32" descr="オフィス ワーカー (男性) 単色塗りつぶし">
            <a:extLst>
              <a:ext uri="{FF2B5EF4-FFF2-40B4-BE49-F238E27FC236}">
                <a16:creationId xmlns:a16="http://schemas.microsoft.com/office/drawing/2014/main" id="{AE67EDAB-68AF-786D-34F4-9EC6365EB3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7259" y="4089918"/>
            <a:ext cx="914400" cy="914400"/>
          </a:xfrm>
          <a:prstGeom prst="rect">
            <a:avLst/>
          </a:prstGeom>
        </p:spPr>
      </p:pic>
      <p:pic>
        <p:nvPicPr>
          <p:cNvPr id="35" name="グラフィックス 34" descr="コール センター 単色塗りつぶし">
            <a:extLst>
              <a:ext uri="{FF2B5EF4-FFF2-40B4-BE49-F238E27FC236}">
                <a16:creationId xmlns:a16="http://schemas.microsoft.com/office/drawing/2014/main" id="{C7D7A930-4185-4725-3F62-4EDF21B586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7190" y="4018850"/>
            <a:ext cx="914400" cy="914400"/>
          </a:xfrm>
          <a:prstGeom prst="rect">
            <a:avLst/>
          </a:prstGeom>
        </p:spPr>
      </p:pic>
      <p:sp>
        <p:nvSpPr>
          <p:cNvPr id="38" name="テキスト ボックス 37">
            <a:extLst>
              <a:ext uri="{FF2B5EF4-FFF2-40B4-BE49-F238E27FC236}">
                <a16:creationId xmlns:a16="http://schemas.microsoft.com/office/drawing/2014/main" id="{DF0EFD70-19AB-0FB7-4C5E-B52E1F3DE2B2}"/>
              </a:ext>
            </a:extLst>
          </p:cNvPr>
          <p:cNvSpPr txBox="1"/>
          <p:nvPr/>
        </p:nvSpPr>
        <p:spPr>
          <a:xfrm>
            <a:off x="3396992" y="5069328"/>
            <a:ext cx="782295" cy="307777"/>
          </a:xfrm>
          <a:prstGeom prst="rect">
            <a:avLst/>
          </a:prstGeom>
          <a:noFill/>
        </p:spPr>
        <p:txBody>
          <a:bodyPr wrap="square" rtlCol="0">
            <a:spAutoFit/>
          </a:bodyPr>
          <a:lstStyle/>
          <a:p>
            <a:r>
              <a:rPr kumimoji="1" lang="ja-JP" altLang="en-US" sz="1400" b="1" dirty="0">
                <a:latin typeface="Noto Sans JP" panose="020B0600070205080204" charset="-128"/>
                <a:ea typeface="Noto Sans JP" panose="020B0600070205080204" charset="-128"/>
              </a:rPr>
              <a:t>従業員</a:t>
            </a:r>
          </a:p>
        </p:txBody>
      </p:sp>
      <p:sp>
        <p:nvSpPr>
          <p:cNvPr id="39" name="テキスト ボックス 38">
            <a:extLst>
              <a:ext uri="{FF2B5EF4-FFF2-40B4-BE49-F238E27FC236}">
                <a16:creationId xmlns:a16="http://schemas.microsoft.com/office/drawing/2014/main" id="{F7491284-0981-C829-2816-E24120D39C78}"/>
              </a:ext>
            </a:extLst>
          </p:cNvPr>
          <p:cNvSpPr txBox="1"/>
          <p:nvPr/>
        </p:nvSpPr>
        <p:spPr>
          <a:xfrm>
            <a:off x="5037659" y="5020429"/>
            <a:ext cx="2175826" cy="523220"/>
          </a:xfrm>
          <a:prstGeom prst="rect">
            <a:avLst/>
          </a:prstGeom>
          <a:noFill/>
        </p:spPr>
        <p:txBody>
          <a:bodyPr wrap="square" rtlCol="0">
            <a:spAutoFit/>
          </a:bodyPr>
          <a:lstStyle/>
          <a:p>
            <a:r>
              <a:rPr kumimoji="1" lang="ja-JP" altLang="en-US" b="1" dirty="0">
                <a:latin typeface="Noto Sans JP" panose="020B0600070205080204" charset="-128"/>
                <a:ea typeface="Noto Sans JP" panose="020B0600070205080204" charset="-128"/>
              </a:rPr>
              <a:t> 情報システム部</a:t>
            </a:r>
            <a:endParaRPr kumimoji="1" lang="en-US" altLang="ja-JP" b="1" dirty="0">
              <a:latin typeface="Noto Sans JP" panose="020B0600070205080204" charset="-128"/>
              <a:ea typeface="Noto Sans JP" panose="020B0600070205080204" charset="-128"/>
            </a:endParaRPr>
          </a:p>
          <a:p>
            <a:r>
              <a:rPr kumimoji="1" lang="ja-JP" altLang="en-US" sz="1400" b="1" dirty="0">
                <a:latin typeface="Noto Sans JP" panose="020B0600070205080204" charset="-128"/>
                <a:ea typeface="Noto Sans JP" panose="020B0600070205080204" charset="-128"/>
              </a:rPr>
              <a:t>（問合せ</a:t>
            </a:r>
            <a:r>
              <a:rPr kumimoji="1" lang="ja-JP" altLang="en-US" b="1" dirty="0">
                <a:latin typeface="Noto Sans JP" panose="020B0600070205080204" charset="-128"/>
                <a:ea typeface="Noto Sans JP" panose="020B0600070205080204" charset="-128"/>
              </a:rPr>
              <a:t>担当</a:t>
            </a:r>
            <a:r>
              <a:rPr kumimoji="1" lang="ja-JP" altLang="en-US" sz="1400" b="1" dirty="0">
                <a:latin typeface="Noto Sans JP" panose="020B0600070205080204" charset="-128"/>
                <a:ea typeface="Noto Sans JP" panose="020B0600070205080204" charset="-128"/>
              </a:rPr>
              <a:t>者）</a:t>
            </a:r>
          </a:p>
        </p:txBody>
      </p:sp>
      <p:pic>
        <p:nvPicPr>
          <p:cNvPr id="42" name="グラフィックス 41" descr="オフィス ワーカー (女性) 単色塗りつぶし">
            <a:extLst>
              <a:ext uri="{FF2B5EF4-FFF2-40B4-BE49-F238E27FC236}">
                <a16:creationId xmlns:a16="http://schemas.microsoft.com/office/drawing/2014/main" id="{7DFB60D1-5EA5-6B83-1102-311257F277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0939" y="4110653"/>
            <a:ext cx="914400" cy="914400"/>
          </a:xfrm>
          <a:prstGeom prst="rect">
            <a:avLst/>
          </a:prstGeom>
        </p:spPr>
      </p:pic>
      <p:sp>
        <p:nvSpPr>
          <p:cNvPr id="43" name="テキスト ボックス 42">
            <a:extLst>
              <a:ext uri="{FF2B5EF4-FFF2-40B4-BE49-F238E27FC236}">
                <a16:creationId xmlns:a16="http://schemas.microsoft.com/office/drawing/2014/main" id="{126A1DE5-2AD1-77E3-7A00-B9473BD35D6A}"/>
              </a:ext>
            </a:extLst>
          </p:cNvPr>
          <p:cNvSpPr txBox="1"/>
          <p:nvPr/>
        </p:nvSpPr>
        <p:spPr>
          <a:xfrm>
            <a:off x="7066893" y="5025053"/>
            <a:ext cx="1553248" cy="523220"/>
          </a:xfrm>
          <a:prstGeom prst="rect">
            <a:avLst/>
          </a:prstGeom>
          <a:noFill/>
        </p:spPr>
        <p:txBody>
          <a:bodyPr wrap="square" rtlCol="0">
            <a:spAutoFit/>
          </a:bodyPr>
          <a:lstStyle/>
          <a:p>
            <a:r>
              <a:rPr kumimoji="1" lang="ja-JP" altLang="en-US" sz="1400" b="1" dirty="0">
                <a:latin typeface="Noto Sans JP" panose="020B0600070205080204" charset="-128"/>
                <a:ea typeface="Noto Sans JP" panose="020B0600070205080204" charset="-128"/>
              </a:rPr>
              <a:t>情報システム部</a:t>
            </a:r>
            <a:endParaRPr kumimoji="1" lang="en-US" altLang="ja-JP" sz="1400" b="1" dirty="0">
              <a:latin typeface="Noto Sans JP" panose="020B0600070205080204" charset="-128"/>
              <a:ea typeface="Noto Sans JP" panose="020B0600070205080204" charset="-128"/>
            </a:endParaRPr>
          </a:p>
          <a:p>
            <a:r>
              <a:rPr kumimoji="1" lang="ja-JP" altLang="en-US" b="1" dirty="0">
                <a:latin typeface="Noto Sans JP" panose="020B0600070205080204" charset="-128"/>
                <a:ea typeface="Noto Sans JP" panose="020B0600070205080204" charset="-128"/>
              </a:rPr>
              <a:t>　（責任者）</a:t>
            </a:r>
            <a:endParaRPr kumimoji="1" lang="ja-JP" altLang="en-US" sz="1400" b="1" dirty="0">
              <a:latin typeface="Noto Sans JP" panose="020B0600070205080204" charset="-128"/>
              <a:ea typeface="Noto Sans JP" panose="020B0600070205080204" charset="-128"/>
            </a:endParaRPr>
          </a:p>
        </p:txBody>
      </p:sp>
      <p:sp>
        <p:nvSpPr>
          <p:cNvPr id="30" name="テキスト プレースホルダー 1">
            <a:extLst>
              <a:ext uri="{FF2B5EF4-FFF2-40B4-BE49-F238E27FC236}">
                <a16:creationId xmlns:a16="http://schemas.microsoft.com/office/drawing/2014/main" id="{C7C5B307-2608-441D-E781-4ABDD8A256A1}"/>
              </a:ext>
            </a:extLst>
          </p:cNvPr>
          <p:cNvSpPr txBox="1">
            <a:spLocks/>
          </p:cNvSpPr>
          <p:nvPr/>
        </p:nvSpPr>
        <p:spPr>
          <a:xfrm>
            <a:off x="4393116" y="3091201"/>
            <a:ext cx="3999733" cy="70186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ja-JP" altLang="en-US" u="sng" dirty="0"/>
              <a:t>業務に関わる人</a:t>
            </a:r>
            <a:endParaRPr kumimoji="1" lang="en-US" altLang="ja-JP" u="sng" dirty="0"/>
          </a:p>
          <a:p>
            <a:pPr marL="114300" indent="0">
              <a:buFont typeface="Arial"/>
              <a:buNone/>
            </a:pPr>
            <a:endParaRPr kumimoji="1" lang="en-US" altLang="ja-JP" u="sng" dirty="0"/>
          </a:p>
          <a:p>
            <a:pPr marL="114300" indent="0">
              <a:buFont typeface="Arial"/>
              <a:buNone/>
            </a:pPr>
            <a:endParaRPr kumimoji="1" lang="en-US" altLang="ja-JP" u="sng" dirty="0"/>
          </a:p>
        </p:txBody>
      </p:sp>
      <p:sp>
        <p:nvSpPr>
          <p:cNvPr id="31" name="Google Shape;125;p2">
            <a:extLst>
              <a:ext uri="{FF2B5EF4-FFF2-40B4-BE49-F238E27FC236}">
                <a16:creationId xmlns:a16="http://schemas.microsoft.com/office/drawing/2014/main" id="{21AF3421-F3E2-AAE7-BD52-5DDDA5B04763}"/>
              </a:ext>
            </a:extLst>
          </p:cNvPr>
          <p:cNvSpPr/>
          <p:nvPr/>
        </p:nvSpPr>
        <p:spPr>
          <a:xfrm>
            <a:off x="2769725" y="2865413"/>
            <a:ext cx="6287588" cy="3000384"/>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endParaRPr dirty="0"/>
          </a:p>
        </p:txBody>
      </p:sp>
      <p:sp>
        <p:nvSpPr>
          <p:cNvPr id="32" name="テキスト ボックス 31">
            <a:extLst>
              <a:ext uri="{FF2B5EF4-FFF2-40B4-BE49-F238E27FC236}">
                <a16:creationId xmlns:a16="http://schemas.microsoft.com/office/drawing/2014/main" id="{4EE9B1E7-7B8D-9810-A210-7BDEC3A0C60C}"/>
              </a:ext>
            </a:extLst>
          </p:cNvPr>
          <p:cNvSpPr txBox="1"/>
          <p:nvPr/>
        </p:nvSpPr>
        <p:spPr>
          <a:xfrm>
            <a:off x="3235451" y="3865129"/>
            <a:ext cx="5212412" cy="307777"/>
          </a:xfrm>
          <a:prstGeom prst="rect">
            <a:avLst/>
          </a:prstGeom>
          <a:noFill/>
        </p:spPr>
        <p:txBody>
          <a:bodyPr wrap="square" rtlCol="0">
            <a:spAutoFit/>
          </a:bodyPr>
          <a:lstStyle/>
          <a:p>
            <a:r>
              <a:rPr kumimoji="1" lang="ja-JP" altLang="en-US" b="1" dirty="0">
                <a:latin typeface="Noto Sans JP" panose="020B0600070205080204" charset="-128"/>
                <a:ea typeface="Noto Sans JP" panose="020B0600070205080204" charset="-128"/>
              </a:rPr>
              <a:t>①　　　　　　　　　  ②　　　　　　　　  　　③</a:t>
            </a:r>
            <a:endParaRPr kumimoji="1" lang="ja-JP" altLang="en-US" sz="1400" b="1" dirty="0">
              <a:latin typeface="Noto Sans JP" panose="020B0600070205080204" charset="-128"/>
              <a:ea typeface="Noto Sans JP" panose="020B0600070205080204" charset="-128"/>
            </a:endParaRPr>
          </a:p>
        </p:txBody>
      </p:sp>
      <p:sp>
        <p:nvSpPr>
          <p:cNvPr id="34" name="テキスト プレースホルダー 1">
            <a:extLst>
              <a:ext uri="{FF2B5EF4-FFF2-40B4-BE49-F238E27FC236}">
                <a16:creationId xmlns:a16="http://schemas.microsoft.com/office/drawing/2014/main" id="{1083D455-E7FD-4AE9-9350-DFF36DCEBF99}"/>
              </a:ext>
            </a:extLst>
          </p:cNvPr>
          <p:cNvSpPr txBox="1">
            <a:spLocks/>
          </p:cNvSpPr>
          <p:nvPr/>
        </p:nvSpPr>
        <p:spPr>
          <a:xfrm>
            <a:off x="454825" y="1079133"/>
            <a:ext cx="10882410" cy="225407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en-US" altLang="ja-JP" sz="1800" dirty="0"/>
              <a:t>【</a:t>
            </a:r>
            <a:r>
              <a:rPr kumimoji="1" lang="ja-JP" altLang="en-US" sz="1800" dirty="0"/>
              <a:t>業務関係者の列挙</a:t>
            </a:r>
            <a:r>
              <a:rPr kumimoji="1" lang="en-US" altLang="ja-JP" sz="1800" dirty="0"/>
              <a:t>】</a:t>
            </a:r>
          </a:p>
          <a:p>
            <a:pPr marL="114300" indent="0">
              <a:buFont typeface="Arial"/>
              <a:buNone/>
            </a:pPr>
            <a:r>
              <a:rPr kumimoji="1" lang="ja-JP" altLang="en-US" sz="1800" dirty="0"/>
              <a:t>　業務に関わる人を挙げていきます。ここでは大まかに従業員や情報システム部などを挙げていますが、</a:t>
            </a:r>
            <a:endParaRPr kumimoji="1" lang="en-US" altLang="ja-JP" sz="1800" dirty="0"/>
          </a:p>
          <a:p>
            <a:pPr marL="114300" indent="0">
              <a:buFont typeface="Arial"/>
              <a:buNone/>
            </a:pPr>
            <a:r>
              <a:rPr kumimoji="1" lang="ja-JP" altLang="en-US" sz="1800" dirty="0"/>
              <a:t>　業務構築の際は実業務を想定して</a:t>
            </a:r>
            <a:r>
              <a:rPr kumimoji="1" lang="en-US" altLang="ja-JP" sz="1800" dirty="0"/>
              <a:t>1</a:t>
            </a:r>
            <a:r>
              <a:rPr kumimoji="1" lang="ja-JP" altLang="en-US" sz="1800" dirty="0"/>
              <a:t>人ずつ列挙してみてください。</a:t>
            </a:r>
            <a:endParaRPr kumimoji="1" lang="en-US" altLang="ja-JP" sz="1800" dirty="0"/>
          </a:p>
        </p:txBody>
      </p:sp>
    </p:spTree>
    <p:extLst>
      <p:ext uri="{BB962C8B-B14F-4D97-AF65-F5344CB8AC3E}">
        <p14:creationId xmlns:p14="http://schemas.microsoft.com/office/powerpoint/2010/main" val="316014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562841" y="3086874"/>
            <a:ext cx="11390619" cy="584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ltLang="ja-JP" dirty="0"/>
              <a:t>3</a:t>
            </a:r>
            <a:r>
              <a:rPr lang="ja-JP" dirty="0"/>
              <a:t>．</a:t>
            </a:r>
            <a:r>
              <a:rPr lang="ja-JP" altLang="en-US" sz="4000" b="1" i="0" strike="noStrike" cap="none" dirty="0">
                <a:solidFill>
                  <a:schemeClr val="dk1"/>
                </a:solidFill>
                <a:latin typeface="Noto Sans JP"/>
                <a:ea typeface="Noto Sans JP"/>
                <a:cs typeface="Noto Sans JP"/>
                <a:sym typeface="Noto Sans JP"/>
              </a:rPr>
              <a:t>必要な管理項目（情報</a:t>
            </a:r>
            <a:r>
              <a:rPr lang="ja-JP" altLang="en-US" dirty="0"/>
              <a:t>）</a:t>
            </a:r>
            <a:r>
              <a:rPr lang="ja-JP" altLang="en-US" sz="4000" b="1" i="0" strike="noStrike" cap="none" dirty="0">
                <a:solidFill>
                  <a:schemeClr val="dk1"/>
                </a:solidFill>
                <a:latin typeface="Noto Sans JP"/>
                <a:ea typeface="Noto Sans JP"/>
                <a:cs typeface="Noto Sans JP"/>
                <a:sym typeface="Noto Sans JP"/>
              </a:rPr>
              <a:t>を挙げる</a:t>
            </a:r>
            <a:endParaRPr dirty="0"/>
          </a:p>
        </p:txBody>
      </p:sp>
    </p:spTree>
    <p:extLst>
      <p:ext uri="{BB962C8B-B14F-4D97-AF65-F5344CB8AC3E}">
        <p14:creationId xmlns:p14="http://schemas.microsoft.com/office/powerpoint/2010/main" val="29563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137321B-D6AB-9478-7541-A990AA56B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
        <p:nvSpPr>
          <p:cNvPr id="4" name="タイトル 3">
            <a:extLst>
              <a:ext uri="{FF2B5EF4-FFF2-40B4-BE49-F238E27FC236}">
                <a16:creationId xmlns:a16="http://schemas.microsoft.com/office/drawing/2014/main" id="{DDA63749-0829-31CB-3FCD-951231408130}"/>
              </a:ext>
            </a:extLst>
          </p:cNvPr>
          <p:cNvSpPr>
            <a:spLocks noGrp="1"/>
          </p:cNvSpPr>
          <p:nvPr>
            <p:ph type="title"/>
          </p:nvPr>
        </p:nvSpPr>
        <p:spPr/>
        <p:txBody>
          <a:bodyPr/>
          <a:lstStyle/>
          <a:p>
            <a:r>
              <a:rPr lang="en-US" altLang="ja-JP" b="1" dirty="0"/>
              <a:t>3</a:t>
            </a:r>
            <a:r>
              <a:rPr lang="ja-JP" altLang="ja-JP" b="1" dirty="0"/>
              <a:t>．</a:t>
            </a:r>
            <a:r>
              <a:rPr lang="ja-JP" altLang="en-US" sz="3200" b="1" i="0" strike="noStrike" cap="none" dirty="0">
                <a:solidFill>
                  <a:schemeClr val="dk1"/>
                </a:solidFill>
                <a:latin typeface="Noto Sans JP"/>
                <a:ea typeface="Noto Sans JP"/>
                <a:cs typeface="Noto Sans JP"/>
                <a:sym typeface="Noto Sans JP"/>
              </a:rPr>
              <a:t>必要な管理項目（情報</a:t>
            </a:r>
            <a:r>
              <a:rPr lang="ja-JP" altLang="en-US" dirty="0"/>
              <a:t>）</a:t>
            </a:r>
            <a:r>
              <a:rPr lang="ja-JP" altLang="en-US" sz="3200" b="1" i="0" strike="noStrike" cap="none" dirty="0">
                <a:solidFill>
                  <a:schemeClr val="dk1"/>
                </a:solidFill>
                <a:latin typeface="Noto Sans JP"/>
                <a:ea typeface="Noto Sans JP"/>
                <a:cs typeface="Noto Sans JP"/>
                <a:sym typeface="Noto Sans JP"/>
              </a:rPr>
              <a:t>を挙げる</a:t>
            </a:r>
            <a:endParaRPr kumimoji="1" lang="ja-JP" altLang="en-US" dirty="0"/>
          </a:p>
        </p:txBody>
      </p:sp>
      <p:sp>
        <p:nvSpPr>
          <p:cNvPr id="42" name="テキスト ボックス 41">
            <a:extLst>
              <a:ext uri="{FF2B5EF4-FFF2-40B4-BE49-F238E27FC236}">
                <a16:creationId xmlns:a16="http://schemas.microsoft.com/office/drawing/2014/main" id="{AD20DB12-1256-3520-E4FA-6A6BD196A86F}"/>
              </a:ext>
            </a:extLst>
          </p:cNvPr>
          <p:cNvSpPr txBox="1"/>
          <p:nvPr/>
        </p:nvSpPr>
        <p:spPr>
          <a:xfrm>
            <a:off x="4727424" y="3523773"/>
            <a:ext cx="2151629" cy="523220"/>
          </a:xfrm>
          <a:prstGeom prst="rect">
            <a:avLst/>
          </a:prstGeom>
          <a:noFill/>
        </p:spPr>
        <p:txBody>
          <a:bodyPr wrap="square" rtlCol="0">
            <a:spAutoFit/>
          </a:bodyPr>
          <a:lstStyle/>
          <a:p>
            <a:r>
              <a:rPr lang="ja-JP" altLang="en-US" sz="2800" u="sng" dirty="0">
                <a:latin typeface="Noto Sans JP" panose="020B0600070205080204" charset="-128"/>
                <a:ea typeface="Noto Sans JP" panose="020B0600070205080204" charset="-128"/>
              </a:rPr>
              <a:t>管理項目</a:t>
            </a:r>
            <a:r>
              <a:rPr lang="ja-JP" altLang="en-US" sz="2800" dirty="0">
                <a:latin typeface="Noto Sans JP" panose="020B0600070205080204" charset="-128"/>
                <a:ea typeface="Noto Sans JP" panose="020B0600070205080204" charset="-128"/>
              </a:rPr>
              <a:t>　</a:t>
            </a:r>
            <a:endParaRPr lang="en-US" altLang="ja-JP" sz="2800" dirty="0">
              <a:latin typeface="Noto Sans JP" panose="020B0600070205080204" charset="-128"/>
              <a:ea typeface="Noto Sans JP" panose="020B0600070205080204" charset="-128"/>
            </a:endParaRPr>
          </a:p>
        </p:txBody>
      </p:sp>
      <p:sp>
        <p:nvSpPr>
          <p:cNvPr id="37" name="テキスト ボックス 36">
            <a:extLst>
              <a:ext uri="{FF2B5EF4-FFF2-40B4-BE49-F238E27FC236}">
                <a16:creationId xmlns:a16="http://schemas.microsoft.com/office/drawing/2014/main" id="{EAD89F9F-14E5-9CD6-F227-3D13B27FED07}"/>
              </a:ext>
            </a:extLst>
          </p:cNvPr>
          <p:cNvSpPr txBox="1"/>
          <p:nvPr/>
        </p:nvSpPr>
        <p:spPr>
          <a:xfrm>
            <a:off x="4533380" y="4199042"/>
            <a:ext cx="2207930" cy="1169551"/>
          </a:xfrm>
          <a:prstGeom prst="rect">
            <a:avLst/>
          </a:prstGeom>
          <a:noFill/>
        </p:spPr>
        <p:txBody>
          <a:bodyPr wrap="square" rtlCol="0">
            <a:spAutoFit/>
          </a:bodyPr>
          <a:lstStyle/>
          <a:p>
            <a:r>
              <a:rPr lang="ja-JP" altLang="en-US" sz="1800" dirty="0">
                <a:latin typeface="Noto Sans JP" panose="020B0600070205080204" charset="-128"/>
                <a:ea typeface="Noto Sans JP" panose="020B0600070205080204" charset="-128"/>
              </a:rPr>
              <a:t>①問合せの件名</a:t>
            </a:r>
            <a:endParaRPr lang="en-US" altLang="ja-JP" sz="1800" dirty="0">
              <a:latin typeface="Noto Sans JP" panose="020B0600070205080204" charset="-128"/>
              <a:ea typeface="Noto Sans JP" panose="020B0600070205080204" charset="-128"/>
            </a:endParaRPr>
          </a:p>
          <a:p>
            <a:endParaRPr lang="en-US" altLang="ja-JP" sz="800" dirty="0">
              <a:latin typeface="Noto Sans JP" panose="020B0600070205080204" charset="-128"/>
              <a:ea typeface="Noto Sans JP" panose="020B0600070205080204" charset="-128"/>
            </a:endParaRPr>
          </a:p>
          <a:p>
            <a:r>
              <a:rPr kumimoji="1" lang="ja-JP" altLang="en-US" sz="1800" dirty="0">
                <a:latin typeface="Noto Sans JP" panose="020B0600070205080204" charset="-128"/>
                <a:ea typeface="Noto Sans JP" panose="020B0600070205080204" charset="-128"/>
              </a:rPr>
              <a:t>②問合せの内容</a:t>
            </a:r>
            <a:endParaRPr kumimoji="1" lang="en-US" altLang="ja-JP" sz="1800" dirty="0">
              <a:latin typeface="Noto Sans JP" panose="020B0600070205080204" charset="-128"/>
              <a:ea typeface="Noto Sans JP" panose="020B0600070205080204" charset="-128"/>
            </a:endParaRPr>
          </a:p>
          <a:p>
            <a:endParaRPr kumimoji="1" lang="en-US" altLang="ja-JP" sz="800" dirty="0">
              <a:latin typeface="Noto Sans JP" panose="020B0600070205080204" charset="-128"/>
              <a:ea typeface="Noto Sans JP" panose="020B0600070205080204" charset="-128"/>
            </a:endParaRPr>
          </a:p>
          <a:p>
            <a:r>
              <a:rPr kumimoji="1" lang="ja-JP" altLang="en-US" sz="1800" dirty="0">
                <a:latin typeface="Noto Sans JP" panose="020B0600070205080204" charset="-128"/>
                <a:ea typeface="Noto Sans JP" panose="020B0600070205080204" charset="-128"/>
              </a:rPr>
              <a:t>③</a:t>
            </a:r>
            <a:r>
              <a:rPr lang="ja-JP" altLang="en-US" sz="1800" dirty="0">
                <a:latin typeface="Noto Sans JP" panose="020B0600070205080204" charset="-128"/>
                <a:ea typeface="Noto Sans JP" panose="020B0600070205080204" charset="-128"/>
              </a:rPr>
              <a:t>対応完了希望日　</a:t>
            </a:r>
            <a:endParaRPr lang="en-US" altLang="ja-JP" sz="1800" dirty="0">
              <a:latin typeface="Noto Sans JP" panose="020B0600070205080204" charset="-128"/>
              <a:ea typeface="Noto Sans JP" panose="020B0600070205080204" charset="-128"/>
            </a:endParaRPr>
          </a:p>
        </p:txBody>
      </p:sp>
      <p:sp>
        <p:nvSpPr>
          <p:cNvPr id="39" name="Google Shape;125;p2">
            <a:extLst>
              <a:ext uri="{FF2B5EF4-FFF2-40B4-BE49-F238E27FC236}">
                <a16:creationId xmlns:a16="http://schemas.microsoft.com/office/drawing/2014/main" id="{6E7C26F6-17E8-AA45-9AAF-74D65B67B81D}"/>
              </a:ext>
            </a:extLst>
          </p:cNvPr>
          <p:cNvSpPr/>
          <p:nvPr/>
        </p:nvSpPr>
        <p:spPr>
          <a:xfrm>
            <a:off x="3472070" y="3265412"/>
            <a:ext cx="4147929" cy="2438401"/>
          </a:xfrm>
          <a:prstGeom prst="roundRect">
            <a:avLst>
              <a:gd name="adj" fmla="val 6678"/>
            </a:avLst>
          </a:prstGeom>
          <a:noFill/>
          <a:ln w="38100" cap="flat" cmpd="sng">
            <a:solidFill>
              <a:srgbClr val="242C7A"/>
            </a:solidFill>
            <a:prstDash val="solid"/>
            <a:round/>
            <a:headEnd type="none" w="sm" len="sm"/>
            <a:tailEnd type="none" w="sm" len="sm"/>
          </a:ln>
        </p:spPr>
        <p:txBody>
          <a:bodyPr spcFirstLastPara="1" wrap="square" lIns="91425" tIns="108000" rIns="91425" bIns="45700" anchor="t" anchorCtr="0">
            <a:noAutofit/>
          </a:bodyPr>
          <a:lstStyle/>
          <a:p>
            <a:pPr marL="114300" marR="0" lvl="0" indent="0" algn="l" rtl="0">
              <a:lnSpc>
                <a:spcPct val="100000"/>
              </a:lnSpc>
              <a:spcBef>
                <a:spcPts val="1200"/>
              </a:spcBef>
              <a:spcAft>
                <a:spcPts val="0"/>
              </a:spcAft>
              <a:buClr>
                <a:schemeClr val="dk1"/>
              </a:buClr>
              <a:buSzPts val="1920"/>
              <a:buFont typeface="Arial"/>
              <a:buNone/>
            </a:pPr>
            <a:endParaRPr dirty="0"/>
          </a:p>
        </p:txBody>
      </p:sp>
      <p:sp>
        <p:nvSpPr>
          <p:cNvPr id="43" name="テキスト プレースホルダー 1">
            <a:extLst>
              <a:ext uri="{FF2B5EF4-FFF2-40B4-BE49-F238E27FC236}">
                <a16:creationId xmlns:a16="http://schemas.microsoft.com/office/drawing/2014/main" id="{AFA1A1A7-6CD6-90BD-697E-552A47571953}"/>
              </a:ext>
            </a:extLst>
          </p:cNvPr>
          <p:cNvSpPr txBox="1">
            <a:spLocks/>
          </p:cNvSpPr>
          <p:nvPr/>
        </p:nvSpPr>
        <p:spPr>
          <a:xfrm>
            <a:off x="454825" y="1079134"/>
            <a:ext cx="11213713" cy="19158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Noto Sans JP"/>
                <a:ea typeface="Noto Sans JP"/>
                <a:cs typeface="Noto Sans JP"/>
                <a:sym typeface="Noto Sans JP"/>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kumimoji="1" lang="en-US" altLang="ja-JP" sz="1800" dirty="0"/>
              <a:t>【</a:t>
            </a:r>
            <a:r>
              <a:rPr kumimoji="1" lang="ja-JP" altLang="en-US" sz="1800" dirty="0"/>
              <a:t>管理項目の列挙</a:t>
            </a:r>
            <a:r>
              <a:rPr kumimoji="1" lang="en-US" altLang="ja-JP" sz="1800" dirty="0"/>
              <a:t>】</a:t>
            </a:r>
          </a:p>
          <a:p>
            <a:pPr marL="114300" indent="0">
              <a:buFont typeface="Arial"/>
              <a:buNone/>
            </a:pPr>
            <a:r>
              <a:rPr kumimoji="1" lang="ja-JP" altLang="en-US" sz="1800" dirty="0"/>
              <a:t>　業務を管理する上で必要な項目（情報）を挙げていきます。</a:t>
            </a:r>
            <a:endParaRPr kumimoji="1" lang="en-US" altLang="ja-JP" sz="1800" dirty="0"/>
          </a:p>
          <a:p>
            <a:pPr marL="114300" indent="0">
              <a:buFont typeface="Arial"/>
              <a:buNone/>
            </a:pPr>
            <a:r>
              <a:rPr kumimoji="1" lang="ja-JP" altLang="en-US" sz="1800" dirty="0"/>
              <a:t>　項目をたくさん用意すれば細かい管理をすることができますが、入力の手間や管理が大変になります。</a:t>
            </a:r>
            <a:endParaRPr kumimoji="1" lang="en-US" altLang="ja-JP" sz="1800" dirty="0"/>
          </a:p>
          <a:p>
            <a:pPr marL="114300" indent="0">
              <a:buFont typeface="Arial"/>
              <a:buNone/>
            </a:pPr>
            <a:r>
              <a:rPr kumimoji="1" lang="ja-JP" altLang="en-US" sz="1800" dirty="0"/>
              <a:t>　項目は簡単に追加することができますので、必要最低限の項目を利用することをお勧めします。</a:t>
            </a:r>
            <a:endParaRPr kumimoji="1" lang="en-US" altLang="ja-JP" sz="1800" dirty="0"/>
          </a:p>
        </p:txBody>
      </p:sp>
    </p:spTree>
    <p:extLst>
      <p:ext uri="{BB962C8B-B14F-4D97-AF65-F5344CB8AC3E}">
        <p14:creationId xmlns:p14="http://schemas.microsoft.com/office/powerpoint/2010/main" val="346521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721868" y="3086874"/>
            <a:ext cx="9879871" cy="584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ltLang="ja-JP" sz="4000" b="1" dirty="0">
                <a:solidFill>
                  <a:schemeClr val="dk1"/>
                </a:solidFill>
                <a:latin typeface="Noto Sans JP"/>
                <a:ea typeface="Noto Sans JP"/>
                <a:cs typeface="Noto Sans JP"/>
                <a:sym typeface="Noto Sans JP"/>
              </a:rPr>
              <a:t>4</a:t>
            </a:r>
            <a:r>
              <a:rPr lang="ja-JP" altLang="en-US" sz="4000" b="1" i="0" strike="noStrike" cap="none" dirty="0">
                <a:solidFill>
                  <a:schemeClr val="dk1"/>
                </a:solidFill>
                <a:latin typeface="Noto Sans JP"/>
                <a:ea typeface="Noto Sans JP"/>
                <a:cs typeface="Noto Sans JP"/>
                <a:sym typeface="Noto Sans JP"/>
              </a:rPr>
              <a:t>．</a:t>
            </a:r>
            <a:r>
              <a:rPr lang="ja-JP" altLang="en-US" sz="4000" b="1" dirty="0">
                <a:solidFill>
                  <a:schemeClr val="dk1"/>
                </a:solidFill>
                <a:latin typeface="Noto Sans JP"/>
                <a:ea typeface="Noto Sans JP"/>
                <a:cs typeface="Noto Sans JP"/>
                <a:sym typeface="Noto Sans JP"/>
              </a:rPr>
              <a:t>ステータス（業務の流れ）を定義する</a:t>
            </a:r>
            <a:endParaRPr dirty="0"/>
          </a:p>
        </p:txBody>
      </p:sp>
    </p:spTree>
    <p:extLst>
      <p:ext uri="{BB962C8B-B14F-4D97-AF65-F5344CB8AC3E}">
        <p14:creationId xmlns:p14="http://schemas.microsoft.com/office/powerpoint/2010/main" val="3017528072"/>
      </p:ext>
    </p:extLst>
  </p:cSld>
  <p:clrMapOvr>
    <a:masterClrMapping/>
  </p:clrMapOvr>
</p:sld>
</file>

<file path=ppt/theme/theme1.xml><?xml version="1.0" encoding="utf-8"?>
<a:theme xmlns:a="http://schemas.openxmlformats.org/drawingml/2006/main" name="デザインの設定">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985</Words>
  <Application>Microsoft Office PowerPoint</Application>
  <PresentationFormat>ワイド画面</PresentationFormat>
  <Paragraphs>157</Paragraphs>
  <Slides>19</Slides>
  <Notes>12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19</vt:i4>
      </vt:variant>
    </vt:vector>
  </HeadingPairs>
  <TitlesOfParts>
    <vt:vector size="22" baseType="lpstr">
      <vt:lpstr>Noto Sans JP</vt:lpstr>
      <vt:lpstr>Arial</vt:lpstr>
      <vt:lpstr>デザインの設定</vt:lpstr>
      <vt:lpstr>PowerPoint プレゼンテーション</vt:lpstr>
      <vt:lpstr>目的</vt:lpstr>
      <vt:lpstr>1．管理する業務を明確化する</vt:lpstr>
      <vt:lpstr>1. 管理する業務を明確化する</vt:lpstr>
      <vt:lpstr>2．業務に関わる人を挙げる</vt:lpstr>
      <vt:lpstr>2．業務に関わる人を挙げる</vt:lpstr>
      <vt:lpstr>3．必要な管理項目（情報）を挙げる</vt:lpstr>
      <vt:lpstr>3．必要な管理項目（情報）を挙げる</vt:lpstr>
      <vt:lpstr>4．ステータス（業務の流れ）を定義する</vt:lpstr>
      <vt:lpstr>4．ステータス（業務の流れ）を定義する</vt:lpstr>
      <vt:lpstr>5．アクション（業務の処理）を定義する</vt:lpstr>
      <vt:lpstr>5．アクション（業務の処理）を定義する</vt:lpstr>
      <vt:lpstr>6．各種権限を割り当てる</vt:lpstr>
      <vt:lpstr>6．各種権限を割り当てる</vt:lpstr>
      <vt:lpstr>7．完成イメージについて</vt:lpstr>
      <vt:lpstr>7．完成イメージについて</vt:lpstr>
      <vt:lpstr>補足）サンプルステートチャート</vt:lpstr>
      <vt:lpstr>補足）サンプルステートチャート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桑本 武司</dc:creator>
  <cp:lastModifiedBy>喜多 洋貴</cp:lastModifiedBy>
  <cp:revision>23</cp:revision>
  <cp:lastPrinted>2024-06-07T06:08:46Z</cp:lastPrinted>
  <dcterms:created xsi:type="dcterms:W3CDTF">2023-04-27T05:31:43Z</dcterms:created>
  <dcterms:modified xsi:type="dcterms:W3CDTF">2025-04-28T06:12:52Z</dcterms:modified>
</cp:coreProperties>
</file>