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02" r:id="rId4"/>
    <p:sldId id="309" r:id="rId5"/>
    <p:sldId id="307" r:id="rId6"/>
    <p:sldId id="303" r:id="rId7"/>
    <p:sldId id="304" r:id="rId8"/>
    <p:sldId id="261" r:id="rId9"/>
    <p:sldId id="310" r:id="rId10"/>
    <p:sldId id="323" r:id="rId11"/>
  </p:sldIdLst>
  <p:sldSz cx="12192000" cy="6858000"/>
  <p:notesSz cx="6807200" cy="9939338"/>
  <p:embeddedFontLst>
    <p:embeddedFont>
      <p:font typeface="Noto Sans JP" panose="020B0200000000000000" pitchFamily="50" charset="-128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srETqzcWOysHKVsy416UV2z0B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21" autoAdjust="0"/>
    <p:restoredTop sz="97380" autoAdjust="0"/>
  </p:normalViewPr>
  <p:slideViewPr>
    <p:cSldViewPr snapToGrid="0">
      <p:cViewPr varScale="1">
        <p:scale>
          <a:sx n="96" d="100"/>
          <a:sy n="96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9" name="Google Shape;119;p2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2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62" name="Google Shape;162;p27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3"/>
          <p:cNvSpPr txBox="1">
            <a:spLocks noGrp="1"/>
          </p:cNvSpPr>
          <p:nvPr>
            <p:ph type="body" idx="1"/>
          </p:nvPr>
        </p:nvSpPr>
        <p:spPr>
          <a:xfrm>
            <a:off x="399989" y="1039091"/>
            <a:ext cx="10953811" cy="513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sldNum" idx="12"/>
          </p:nvPr>
        </p:nvSpPr>
        <p:spPr>
          <a:xfrm>
            <a:off x="9252439" y="641564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title"/>
          </p:nvPr>
        </p:nvSpPr>
        <p:spPr>
          <a:xfrm>
            <a:off x="399989" y="223939"/>
            <a:ext cx="89621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6" name="Google Shape;26;p53"/>
          <p:cNvCxnSpPr/>
          <p:nvPr/>
        </p:nvCxnSpPr>
        <p:spPr>
          <a:xfrm>
            <a:off x="311212" y="883221"/>
            <a:ext cx="1159374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" name="Google Shape;27;p53" descr="テキスト&#10;&#10;自動的に生成された説明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6123" y="153608"/>
            <a:ext cx="3512503" cy="629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/>
        </p:nvSpPr>
        <p:spPr>
          <a:xfrm>
            <a:off x="5733381" y="3067387"/>
            <a:ext cx="6864600" cy="96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200" b="1" dirty="0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ja-JP" altLang="en-US" sz="2800" b="1" dirty="0">
                <a:latin typeface="Noto Sans JP"/>
                <a:ea typeface="Noto Sans JP"/>
                <a:cs typeface="Noto Sans JP"/>
                <a:sym typeface="Noto Sans JP"/>
              </a:rPr>
              <a:t>業務プロセス構築について</a:t>
            </a:r>
            <a:endParaRPr sz="2800" b="1" i="0" u="none" strike="noStrike" cap="none" dirty="0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7875334" y="5333519"/>
            <a:ext cx="39837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ja-JP" sz="2200" b="1" i="0" u="none" strike="noStrike" cap="none" dirty="0">
                <a:solidFill>
                  <a:srgbClr val="3F3F3F"/>
                </a:solidFill>
                <a:latin typeface="Noto Sans JP"/>
                <a:ea typeface="Noto Sans JP"/>
                <a:cs typeface="Noto Sans JP"/>
                <a:sym typeface="Noto Sans JP"/>
              </a:rPr>
              <a:t>株式会社クレオ</a:t>
            </a:r>
            <a:endParaRPr sz="2200" b="1" i="0" u="none" strike="noStrike" cap="none" dirty="0">
              <a:solidFill>
                <a:srgbClr val="3F3F3F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ja-JP" sz="1500" b="1" i="0" u="none" strike="noStrike" cap="none" dirty="0">
                <a:solidFill>
                  <a:srgbClr val="3F3F3F"/>
                </a:solidFill>
                <a:latin typeface="Noto Sans JP"/>
                <a:ea typeface="Noto Sans JP"/>
                <a:cs typeface="Noto Sans JP"/>
                <a:sym typeface="Noto Sans JP"/>
              </a:rPr>
              <a:t>　クラウド事業本部</a:t>
            </a:r>
            <a:endParaRPr sz="1500" b="1" dirty="0">
              <a:solidFill>
                <a:srgbClr val="3F3F3F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ja-JP" sz="1500" b="1" i="0" u="none" strike="noStrike" cap="none" dirty="0">
                <a:solidFill>
                  <a:srgbClr val="3F3F3F"/>
                </a:solidFill>
                <a:latin typeface="Noto Sans JP"/>
                <a:ea typeface="Noto Sans JP"/>
                <a:cs typeface="Noto Sans JP"/>
                <a:sym typeface="Noto Sans JP"/>
              </a:rPr>
              <a:t>BPAXサービス部</a:t>
            </a:r>
            <a:endParaRPr sz="1500" b="1" i="0" u="none" strike="noStrike" cap="none" dirty="0">
              <a:solidFill>
                <a:srgbClr val="3F3F3F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75" y="1558225"/>
            <a:ext cx="4732122" cy="432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525" y="293300"/>
            <a:ext cx="3643648" cy="601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6"/>
          <p:cNvCxnSpPr/>
          <p:nvPr/>
        </p:nvCxnSpPr>
        <p:spPr>
          <a:xfrm>
            <a:off x="5578925" y="4095225"/>
            <a:ext cx="6613200" cy="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8DEEF-F582-1000-474C-763886D90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フローチャート: 端子 24">
            <a:extLst>
              <a:ext uri="{FF2B5EF4-FFF2-40B4-BE49-F238E27FC236}">
                <a16:creationId xmlns:a16="http://schemas.microsoft.com/office/drawing/2014/main" id="{D4883552-3A85-642D-839B-C01F05F7A03C}"/>
              </a:ext>
            </a:extLst>
          </p:cNvPr>
          <p:cNvSpPr/>
          <p:nvPr/>
        </p:nvSpPr>
        <p:spPr>
          <a:xfrm>
            <a:off x="9493225" y="1111445"/>
            <a:ext cx="2502414" cy="1019508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: 他ページ結合子 21">
            <a:extLst>
              <a:ext uri="{FF2B5EF4-FFF2-40B4-BE49-F238E27FC236}">
                <a16:creationId xmlns:a16="http://schemas.microsoft.com/office/drawing/2014/main" id="{8EA333C8-5DE6-B984-DC07-9A5183A639FC}"/>
              </a:ext>
            </a:extLst>
          </p:cNvPr>
          <p:cNvSpPr/>
          <p:nvPr/>
        </p:nvSpPr>
        <p:spPr>
          <a:xfrm rot="16200000">
            <a:off x="2195820" y="2647401"/>
            <a:ext cx="565829" cy="2681890"/>
          </a:xfrm>
          <a:prstGeom prst="flowChartOffpage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他ページ結合子 20">
            <a:extLst>
              <a:ext uri="{FF2B5EF4-FFF2-40B4-BE49-F238E27FC236}">
                <a16:creationId xmlns:a16="http://schemas.microsoft.com/office/drawing/2014/main" id="{02A18641-E864-DDDB-2E62-A4364DE49C80}"/>
              </a:ext>
            </a:extLst>
          </p:cNvPr>
          <p:cNvSpPr/>
          <p:nvPr/>
        </p:nvSpPr>
        <p:spPr>
          <a:xfrm rot="16200000">
            <a:off x="7965159" y="2660272"/>
            <a:ext cx="602214" cy="2681894"/>
          </a:xfrm>
          <a:prstGeom prst="flowChartOffpage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他ページ結合子 19">
            <a:extLst>
              <a:ext uri="{FF2B5EF4-FFF2-40B4-BE49-F238E27FC236}">
                <a16:creationId xmlns:a16="http://schemas.microsoft.com/office/drawing/2014/main" id="{DD640129-AD9A-D200-635F-4A729D5EC783}"/>
              </a:ext>
            </a:extLst>
          </p:cNvPr>
          <p:cNvSpPr/>
          <p:nvPr/>
        </p:nvSpPr>
        <p:spPr>
          <a:xfrm rot="16200000">
            <a:off x="10530666" y="3156881"/>
            <a:ext cx="565829" cy="1653950"/>
          </a:xfrm>
          <a:prstGeom prst="flowChartOffpage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他ページ結合子 18">
            <a:extLst>
              <a:ext uri="{FF2B5EF4-FFF2-40B4-BE49-F238E27FC236}">
                <a16:creationId xmlns:a16="http://schemas.microsoft.com/office/drawing/2014/main" id="{C779FEA5-8E4E-D675-C185-DA4100F57512}"/>
              </a:ext>
            </a:extLst>
          </p:cNvPr>
          <p:cNvSpPr/>
          <p:nvPr/>
        </p:nvSpPr>
        <p:spPr>
          <a:xfrm rot="16200000">
            <a:off x="5078107" y="2801016"/>
            <a:ext cx="565829" cy="2380351"/>
          </a:xfrm>
          <a:prstGeom prst="flowChartOffpage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48BF62-5DC6-766C-264B-1C693592CF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10</a:t>
            </a:fld>
            <a:endParaRPr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DDEC16B-3E17-07DC-B559-26E9CEC5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補足）サンプルステートチャート</a:t>
            </a:r>
            <a:endParaRPr kumimoji="1" lang="ja-JP" altLang="en-US" dirty="0"/>
          </a:p>
        </p:txBody>
      </p:sp>
      <p:pic>
        <p:nvPicPr>
          <p:cNvPr id="35" name="グラフィックス 34" descr="コール センター 単色塗りつぶし">
            <a:extLst>
              <a:ext uri="{FF2B5EF4-FFF2-40B4-BE49-F238E27FC236}">
                <a16:creationId xmlns:a16="http://schemas.microsoft.com/office/drawing/2014/main" id="{2D7E8166-E3E9-4D6E-344A-C6DF72892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1544" y="2000622"/>
            <a:ext cx="709871" cy="709871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495DBBA-4376-3970-B595-BA53B0128DD4}"/>
              </a:ext>
            </a:extLst>
          </p:cNvPr>
          <p:cNvSpPr txBox="1"/>
          <p:nvPr/>
        </p:nvSpPr>
        <p:spPr>
          <a:xfrm>
            <a:off x="1349398" y="2739655"/>
            <a:ext cx="631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Noto Sans JP" panose="020B0600070205080204" charset="-128"/>
                <a:ea typeface="Noto Sans JP" panose="020B0600070205080204" charset="-128"/>
              </a:rPr>
              <a:t>OOO</a:t>
            </a:r>
            <a:endParaRPr kumimoji="1" lang="ja-JP" altLang="en-US" sz="900" b="1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17285BF-DDDD-1841-625B-41A8E79E6C42}"/>
              </a:ext>
            </a:extLst>
          </p:cNvPr>
          <p:cNvSpPr txBox="1"/>
          <p:nvPr/>
        </p:nvSpPr>
        <p:spPr>
          <a:xfrm>
            <a:off x="3404189" y="2696303"/>
            <a:ext cx="1103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Noto Sans JP" panose="020B0600070205080204" charset="-128"/>
                <a:ea typeface="Noto Sans JP" panose="020B0600070205080204" charset="-128"/>
              </a:rPr>
              <a:t>OOO</a:t>
            </a:r>
          </a:p>
        </p:txBody>
      </p:sp>
      <p:pic>
        <p:nvPicPr>
          <p:cNvPr id="34" name="グラフィックス 33" descr="オフィス ワーカー (男性) 単色塗りつぶし">
            <a:extLst>
              <a:ext uri="{FF2B5EF4-FFF2-40B4-BE49-F238E27FC236}">
                <a16:creationId xmlns:a16="http://schemas.microsoft.com/office/drawing/2014/main" id="{998C0102-0554-6E1E-6288-290B1BD50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8323" y="1898196"/>
            <a:ext cx="783655" cy="783655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2A6E5DF-5266-F833-D9FD-64CB3E7678AA}"/>
              </a:ext>
            </a:extLst>
          </p:cNvPr>
          <p:cNvSpPr txBox="1"/>
          <p:nvPr/>
        </p:nvSpPr>
        <p:spPr>
          <a:xfrm>
            <a:off x="8853042" y="2665235"/>
            <a:ext cx="507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Noto Sans JP" panose="020B0600070205080204" charset="-128"/>
                <a:ea typeface="Noto Sans JP" panose="020B0600070205080204" charset="-128"/>
              </a:rPr>
              <a:t>OOO</a:t>
            </a:r>
            <a:endParaRPr kumimoji="1" lang="ja-JP" altLang="en-US" sz="900" b="1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pic>
        <p:nvPicPr>
          <p:cNvPr id="43" name="グラフィックス 42" descr="オフィス ワーカー (女性) 単色塗りつぶし">
            <a:extLst>
              <a:ext uri="{FF2B5EF4-FFF2-40B4-BE49-F238E27FC236}">
                <a16:creationId xmlns:a16="http://schemas.microsoft.com/office/drawing/2014/main" id="{FDD720CD-5CBD-FB04-1FF9-AD3AE7F006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6108" y="1986652"/>
            <a:ext cx="739217" cy="739217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7B1ECF5-86C4-224F-45C0-6A805B650409}"/>
              </a:ext>
            </a:extLst>
          </p:cNvPr>
          <p:cNvSpPr txBox="1"/>
          <p:nvPr/>
        </p:nvSpPr>
        <p:spPr>
          <a:xfrm>
            <a:off x="305811" y="5060020"/>
            <a:ext cx="2151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Noto Sans JP" panose="020B0600070205080204" charset="-128"/>
                <a:ea typeface="Noto Sans JP" panose="020B0600070205080204" charset="-128"/>
              </a:rPr>
              <a:t>＜管理項目＞</a:t>
            </a:r>
            <a:endParaRPr lang="en-US" altLang="ja-JP" dirty="0">
              <a:latin typeface="Noto Sans JP" panose="020B0600070205080204" charset="-128"/>
              <a:ea typeface="Noto Sans JP" panose="020B0600070205080204" charset="-128"/>
            </a:endParaRPr>
          </a:p>
          <a:p>
            <a:r>
              <a:rPr lang="ja-JP" altLang="en-US" dirty="0">
                <a:latin typeface="Noto Sans JP" panose="020B0600070205080204" charset="-128"/>
                <a:ea typeface="Noto Sans JP" panose="020B0600070205080204" charset="-128"/>
              </a:rPr>
              <a:t>・</a:t>
            </a:r>
            <a:r>
              <a:rPr lang="en-US" altLang="ja-JP" dirty="0">
                <a:latin typeface="Noto Sans JP" panose="020B0600070205080204" charset="-128"/>
                <a:ea typeface="Noto Sans JP" panose="020B0600070205080204" charset="-128"/>
              </a:rPr>
              <a:t>OOO</a:t>
            </a:r>
          </a:p>
          <a:p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・</a:t>
            </a:r>
            <a:r>
              <a:rPr kumimoji="1" lang="en-US" altLang="ja-JP" dirty="0">
                <a:latin typeface="Noto Sans JP" panose="020B0600070205080204" charset="-128"/>
                <a:ea typeface="Noto Sans JP" panose="020B0600070205080204" charset="-128"/>
              </a:rPr>
              <a:t>OOO</a:t>
            </a:r>
            <a:r>
              <a:rPr lang="ja-JP" altLang="en-US" dirty="0">
                <a:latin typeface="Noto Sans JP" panose="020B0600070205080204" charset="-128"/>
                <a:ea typeface="Noto Sans JP" panose="020B0600070205080204" charset="-128"/>
              </a:rPr>
              <a:t>　</a:t>
            </a:r>
            <a:endParaRPr lang="en-US" altLang="ja-JP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13336BFF-4920-3C4A-3EF3-6ED0603F68A9}"/>
              </a:ext>
            </a:extLst>
          </p:cNvPr>
          <p:cNvGrpSpPr/>
          <p:nvPr/>
        </p:nvGrpSpPr>
        <p:grpSpPr>
          <a:xfrm rot="10800000">
            <a:off x="2714026" y="4359618"/>
            <a:ext cx="1789606" cy="305103"/>
            <a:chOff x="453330" y="5812243"/>
            <a:chExt cx="772496" cy="250345"/>
          </a:xfrm>
        </p:grpSpPr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4BF3AE6D-C075-AD94-AD8F-F20A9590623A}"/>
                </a:ext>
              </a:extLst>
            </p:cNvPr>
            <p:cNvCxnSpPr/>
            <p:nvPr/>
          </p:nvCxnSpPr>
          <p:spPr>
            <a:xfrm>
              <a:off x="1225826" y="5812243"/>
              <a:ext cx="0" cy="2448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92472945-22E1-4ABF-28D1-A7A920B48ABB}"/>
                </a:ext>
              </a:extLst>
            </p:cNvPr>
            <p:cNvCxnSpPr/>
            <p:nvPr/>
          </p:nvCxnSpPr>
          <p:spPr>
            <a:xfrm>
              <a:off x="453333" y="5812243"/>
              <a:ext cx="7724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FDFA1A0C-8604-B0A0-1974-F74B0A110F14}"/>
                </a:ext>
              </a:extLst>
            </p:cNvPr>
            <p:cNvCxnSpPr>
              <a:cxnSpLocks/>
            </p:cNvCxnSpPr>
            <p:nvPr/>
          </p:nvCxnSpPr>
          <p:spPr>
            <a:xfrm>
              <a:off x="453330" y="5812243"/>
              <a:ext cx="0" cy="250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9A15E11-760C-7120-7CDD-634F3210ED9A}"/>
              </a:ext>
            </a:extLst>
          </p:cNvPr>
          <p:cNvSpPr txBox="1"/>
          <p:nvPr/>
        </p:nvSpPr>
        <p:spPr>
          <a:xfrm>
            <a:off x="3177495" y="4809278"/>
            <a:ext cx="8561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Noto Sans JP" panose="020B0600070205080204" charset="-128"/>
                <a:ea typeface="Noto Sans JP" panose="020B0600070205080204" charset="-128"/>
              </a:rPr>
              <a:t>OO</a:t>
            </a:r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する</a:t>
            </a:r>
            <a:endParaRPr kumimoji="1" lang="en-US" altLang="ja-JP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78553A46-9318-ABA2-3EE5-BEA54DE83C29}"/>
              </a:ext>
            </a:extLst>
          </p:cNvPr>
          <p:cNvCxnSpPr>
            <a:cxnSpLocks/>
          </p:cNvCxnSpPr>
          <p:nvPr/>
        </p:nvCxnSpPr>
        <p:spPr>
          <a:xfrm>
            <a:off x="1598392" y="3387398"/>
            <a:ext cx="0" cy="2917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9925B6B8-67AB-DE07-2EE7-65978D2DF015}"/>
              </a:ext>
            </a:extLst>
          </p:cNvPr>
          <p:cNvSpPr txBox="1"/>
          <p:nvPr/>
        </p:nvSpPr>
        <p:spPr>
          <a:xfrm>
            <a:off x="1169239" y="3015250"/>
            <a:ext cx="80983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Noto Sans JP" panose="020B0600070205080204" charset="-128"/>
                <a:ea typeface="Noto Sans JP" panose="020B0600070205080204" charset="-128"/>
              </a:rPr>
              <a:t>OO</a:t>
            </a:r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する</a:t>
            </a:r>
            <a:endParaRPr kumimoji="1" lang="ja-JP" altLang="en-US" sz="1400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1D90B5F6-432C-4D3A-E579-5B3EFF4333AF}"/>
              </a:ext>
            </a:extLst>
          </p:cNvPr>
          <p:cNvGrpSpPr/>
          <p:nvPr/>
        </p:nvGrpSpPr>
        <p:grpSpPr>
          <a:xfrm>
            <a:off x="2707495" y="3379206"/>
            <a:ext cx="1796130" cy="268781"/>
            <a:chOff x="453333" y="5806780"/>
            <a:chExt cx="772493" cy="250345"/>
          </a:xfrm>
        </p:grpSpPr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F0585363-1D2E-35F4-3514-D7D637A26AC2}"/>
                </a:ext>
              </a:extLst>
            </p:cNvPr>
            <p:cNvCxnSpPr/>
            <p:nvPr/>
          </p:nvCxnSpPr>
          <p:spPr>
            <a:xfrm>
              <a:off x="1225826" y="5812243"/>
              <a:ext cx="0" cy="2448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C3BB90A6-16A0-D610-9525-466A42501E30}"/>
                </a:ext>
              </a:extLst>
            </p:cNvPr>
            <p:cNvCxnSpPr/>
            <p:nvPr/>
          </p:nvCxnSpPr>
          <p:spPr>
            <a:xfrm>
              <a:off x="453333" y="5812243"/>
              <a:ext cx="7724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4ADF1046-1718-7AA8-C50E-CFF08A7FD283}"/>
                </a:ext>
              </a:extLst>
            </p:cNvPr>
            <p:cNvCxnSpPr>
              <a:cxnSpLocks/>
            </p:cNvCxnSpPr>
            <p:nvPr/>
          </p:nvCxnSpPr>
          <p:spPr>
            <a:xfrm>
              <a:off x="453333" y="5806780"/>
              <a:ext cx="0" cy="250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E9BD149-6594-B1BB-61FB-5F0379C8AAC4}"/>
              </a:ext>
            </a:extLst>
          </p:cNvPr>
          <p:cNvSpPr txBox="1"/>
          <p:nvPr/>
        </p:nvSpPr>
        <p:spPr>
          <a:xfrm>
            <a:off x="3221559" y="2993319"/>
            <a:ext cx="80983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Noto Sans JP" panose="020B0600070205080204" charset="-128"/>
                <a:ea typeface="Noto Sans JP" panose="020B0600070205080204" charset="-128"/>
              </a:rPr>
              <a:t>OO</a:t>
            </a:r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する</a:t>
            </a:r>
            <a:endParaRPr kumimoji="1" lang="ja-JP" altLang="en-US" sz="1400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73DC291E-6F3D-EDE4-9739-5F96DF21BC70}"/>
              </a:ext>
            </a:extLst>
          </p:cNvPr>
          <p:cNvGrpSpPr/>
          <p:nvPr/>
        </p:nvGrpSpPr>
        <p:grpSpPr>
          <a:xfrm>
            <a:off x="5508356" y="3397626"/>
            <a:ext cx="1789603" cy="268781"/>
            <a:chOff x="453333" y="5806780"/>
            <a:chExt cx="772493" cy="250345"/>
          </a:xfrm>
        </p:grpSpPr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00EDEF45-ECFF-0669-CD28-013BF34A1DB0}"/>
                </a:ext>
              </a:extLst>
            </p:cNvPr>
            <p:cNvCxnSpPr/>
            <p:nvPr/>
          </p:nvCxnSpPr>
          <p:spPr>
            <a:xfrm>
              <a:off x="1225826" y="5812243"/>
              <a:ext cx="0" cy="2448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C36AFE6B-8F04-544B-2BF8-9E139C0B1AF3}"/>
                </a:ext>
              </a:extLst>
            </p:cNvPr>
            <p:cNvCxnSpPr/>
            <p:nvPr/>
          </p:nvCxnSpPr>
          <p:spPr>
            <a:xfrm>
              <a:off x="453333" y="5812243"/>
              <a:ext cx="7724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8BD19F5-CC1A-AD46-9C82-414C8BF765A0}"/>
                </a:ext>
              </a:extLst>
            </p:cNvPr>
            <p:cNvCxnSpPr>
              <a:cxnSpLocks/>
            </p:cNvCxnSpPr>
            <p:nvPr/>
          </p:nvCxnSpPr>
          <p:spPr>
            <a:xfrm>
              <a:off x="453333" y="5806780"/>
              <a:ext cx="0" cy="250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2446CF1-18EB-0A3C-F951-D6D465835EA4}"/>
              </a:ext>
            </a:extLst>
          </p:cNvPr>
          <p:cNvSpPr txBox="1"/>
          <p:nvPr/>
        </p:nvSpPr>
        <p:spPr>
          <a:xfrm>
            <a:off x="5980339" y="3048249"/>
            <a:ext cx="873778" cy="307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Noto Sans JP" panose="020B0600070205080204" charset="-128"/>
                <a:ea typeface="Noto Sans JP" panose="020B0600070205080204" charset="-128"/>
              </a:rPr>
              <a:t>OO</a:t>
            </a:r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する</a:t>
            </a:r>
            <a:endParaRPr kumimoji="1" lang="ja-JP" altLang="en-US" sz="1400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2C36B9DD-C62E-9B05-4560-D118EB700864}"/>
              </a:ext>
            </a:extLst>
          </p:cNvPr>
          <p:cNvGrpSpPr/>
          <p:nvPr/>
        </p:nvGrpSpPr>
        <p:grpSpPr>
          <a:xfrm>
            <a:off x="8412154" y="3381533"/>
            <a:ext cx="1686666" cy="268781"/>
            <a:chOff x="453333" y="5806780"/>
            <a:chExt cx="772493" cy="250345"/>
          </a:xfrm>
        </p:grpSpPr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A94E1CA6-5A56-9CBB-B623-F4E7B9BB0087}"/>
                </a:ext>
              </a:extLst>
            </p:cNvPr>
            <p:cNvCxnSpPr/>
            <p:nvPr/>
          </p:nvCxnSpPr>
          <p:spPr>
            <a:xfrm>
              <a:off x="1225826" y="5812243"/>
              <a:ext cx="0" cy="2448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40E1F48B-BFA5-7FAB-B171-7D1047645865}"/>
                </a:ext>
              </a:extLst>
            </p:cNvPr>
            <p:cNvCxnSpPr/>
            <p:nvPr/>
          </p:nvCxnSpPr>
          <p:spPr>
            <a:xfrm>
              <a:off x="453333" y="5812243"/>
              <a:ext cx="7724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FCFB1DEC-7C3F-9555-7077-7E09637D5F39}"/>
                </a:ext>
              </a:extLst>
            </p:cNvPr>
            <p:cNvCxnSpPr>
              <a:cxnSpLocks/>
            </p:cNvCxnSpPr>
            <p:nvPr/>
          </p:nvCxnSpPr>
          <p:spPr>
            <a:xfrm>
              <a:off x="453333" y="5806780"/>
              <a:ext cx="0" cy="250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968D2685-7412-76B0-6647-85ACED733444}"/>
              </a:ext>
            </a:extLst>
          </p:cNvPr>
          <p:cNvSpPr txBox="1"/>
          <p:nvPr/>
        </p:nvSpPr>
        <p:spPr>
          <a:xfrm>
            <a:off x="8669940" y="3015250"/>
            <a:ext cx="87377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Noto Sans JP" panose="020B0600070205080204" charset="-128"/>
                <a:ea typeface="Noto Sans JP" panose="020B0600070205080204" charset="-128"/>
              </a:rPr>
              <a:t>OO</a:t>
            </a:r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する</a:t>
            </a:r>
            <a:endParaRPr kumimoji="1" lang="ja-JP" altLang="en-US" sz="1400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C75A7DCB-F463-D470-C3E8-4C886FB3D18A}"/>
              </a:ext>
            </a:extLst>
          </p:cNvPr>
          <p:cNvSpPr txBox="1"/>
          <p:nvPr/>
        </p:nvSpPr>
        <p:spPr>
          <a:xfrm>
            <a:off x="204028" y="1203603"/>
            <a:ext cx="6148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kumimoji="1" lang="ja-JP" altLang="en-US" sz="2400" u="sng" dirty="0">
                <a:latin typeface="Noto Sans JP" panose="020B0600070205080204" charset="-128"/>
                <a:ea typeface="Noto Sans JP" panose="020B0600070205080204" charset="-128"/>
              </a:rPr>
              <a:t>管理業務：</a:t>
            </a:r>
            <a:r>
              <a:rPr kumimoji="1" lang="en-US" altLang="ja-JP" sz="2400" u="sng" dirty="0">
                <a:latin typeface="Noto Sans JP" panose="020B0600070205080204" charset="-128"/>
                <a:ea typeface="Noto Sans JP" panose="020B0600070205080204" charset="-128"/>
              </a:rPr>
              <a:t>OO</a:t>
            </a:r>
            <a:r>
              <a:rPr kumimoji="1" lang="ja-JP" altLang="en-US" sz="2400" u="sng" dirty="0">
                <a:latin typeface="Noto Sans JP" panose="020B0600070205080204" charset="-128"/>
                <a:ea typeface="Noto Sans JP" panose="020B0600070205080204" charset="-128"/>
              </a:rPr>
              <a:t>管理</a:t>
            </a:r>
            <a:endParaRPr kumimoji="1" lang="en-US" altLang="ja-JP" sz="2400" u="sng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pic>
        <p:nvPicPr>
          <p:cNvPr id="76" name="グラフィックス 75" descr="コール センター 単色塗りつぶし">
            <a:extLst>
              <a:ext uri="{FF2B5EF4-FFF2-40B4-BE49-F238E27FC236}">
                <a16:creationId xmlns:a16="http://schemas.microsoft.com/office/drawing/2014/main" id="{42F6CE74-271E-D335-6192-AF4716DF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2293" y="1961436"/>
            <a:ext cx="709871" cy="763609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9980280-83B3-30BA-41B8-14D8FA76668A}"/>
              </a:ext>
            </a:extLst>
          </p:cNvPr>
          <p:cNvSpPr txBox="1"/>
          <p:nvPr/>
        </p:nvSpPr>
        <p:spPr>
          <a:xfrm>
            <a:off x="6163440" y="2719234"/>
            <a:ext cx="507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Noto Sans JP" panose="020B0600070205080204" charset="-128"/>
                <a:ea typeface="Noto Sans JP" panose="020B0600070205080204" charset="-128"/>
              </a:rPr>
              <a:t>OOO</a:t>
            </a:r>
            <a:endParaRPr kumimoji="1" lang="ja-JP" altLang="en-US" sz="900" b="1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pic>
        <p:nvPicPr>
          <p:cNvPr id="80" name="グラフィックス 79" descr="コール センター 単色塗りつぶし">
            <a:extLst>
              <a:ext uri="{FF2B5EF4-FFF2-40B4-BE49-F238E27FC236}">
                <a16:creationId xmlns:a16="http://schemas.microsoft.com/office/drawing/2014/main" id="{8C04BEC9-BFEF-14D8-E2D9-96CD6503A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4484" y="5362887"/>
            <a:ext cx="709871" cy="709871"/>
          </a:xfrm>
          <a:prstGeom prst="rect">
            <a:avLst/>
          </a:prstGeom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5FCA2F9-EC35-DCC8-E347-AE26289C152D}"/>
              </a:ext>
            </a:extLst>
          </p:cNvPr>
          <p:cNvSpPr txBox="1"/>
          <p:nvPr/>
        </p:nvSpPr>
        <p:spPr>
          <a:xfrm>
            <a:off x="3374080" y="6061625"/>
            <a:ext cx="4629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Noto Sans JP" panose="020B0600070205080204" charset="-128"/>
                <a:ea typeface="Noto Sans JP" panose="020B0600070205080204" charset="-128"/>
              </a:rPr>
              <a:t>OOO</a:t>
            </a:r>
            <a:endParaRPr kumimoji="1" lang="ja-JP" altLang="en-US" sz="900" b="1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8E281057-F386-0F6E-37A6-D6DEFD3F75DE}"/>
              </a:ext>
            </a:extLst>
          </p:cNvPr>
          <p:cNvCxnSpPr>
            <a:cxnSpLocks/>
          </p:cNvCxnSpPr>
          <p:nvPr/>
        </p:nvCxnSpPr>
        <p:spPr>
          <a:xfrm flipH="1">
            <a:off x="980574" y="4293966"/>
            <a:ext cx="617818" cy="68109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020EA4-4F5D-8F23-0918-C0B8D78E2930}"/>
              </a:ext>
            </a:extLst>
          </p:cNvPr>
          <p:cNvSpPr txBox="1"/>
          <p:nvPr/>
        </p:nvSpPr>
        <p:spPr>
          <a:xfrm>
            <a:off x="10331735" y="1281775"/>
            <a:ext cx="1352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Noto Sans JP" panose="020B0600070205080204" charset="-128"/>
                <a:ea typeface="Noto Sans JP" panose="020B0600070205080204" charset="-128"/>
              </a:rPr>
              <a:t>：ステータス</a:t>
            </a:r>
            <a:endParaRPr lang="en-US" altLang="ja-JP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6FB3F7-BE0A-8781-879C-F0C498F10740}"/>
              </a:ext>
            </a:extLst>
          </p:cNvPr>
          <p:cNvSpPr txBox="1"/>
          <p:nvPr/>
        </p:nvSpPr>
        <p:spPr>
          <a:xfrm>
            <a:off x="10331735" y="1667427"/>
            <a:ext cx="1352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Noto Sans JP" panose="020B0600070205080204" charset="-128"/>
                <a:ea typeface="Noto Sans JP" panose="020B0600070205080204" charset="-128"/>
              </a:rPr>
              <a:t>：アクション</a:t>
            </a:r>
            <a:endParaRPr lang="en-US" altLang="ja-JP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sp>
        <p:nvSpPr>
          <p:cNvPr id="23" name="フローチャート: 他ページ結合子 22">
            <a:extLst>
              <a:ext uri="{FF2B5EF4-FFF2-40B4-BE49-F238E27FC236}">
                <a16:creationId xmlns:a16="http://schemas.microsoft.com/office/drawing/2014/main" id="{2E3B3960-415C-2FAB-3E45-5FFD362F610A}"/>
              </a:ext>
            </a:extLst>
          </p:cNvPr>
          <p:cNvSpPr/>
          <p:nvPr/>
        </p:nvSpPr>
        <p:spPr>
          <a:xfrm rot="16200000">
            <a:off x="10054911" y="1283695"/>
            <a:ext cx="165893" cy="303935"/>
          </a:xfrm>
          <a:prstGeom prst="flowChartOffpage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6105F7C-BA83-7152-A7C3-B475BFF18DF2}"/>
              </a:ext>
            </a:extLst>
          </p:cNvPr>
          <p:cNvSpPr/>
          <p:nvPr/>
        </p:nvSpPr>
        <p:spPr>
          <a:xfrm>
            <a:off x="9988680" y="1729436"/>
            <a:ext cx="301145" cy="165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72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>
            <a:spLocks noGrp="1"/>
          </p:cNvSpPr>
          <p:nvPr>
            <p:ph type="body" idx="1"/>
          </p:nvPr>
        </p:nvSpPr>
        <p:spPr>
          <a:xfrm>
            <a:off x="497525" y="1180147"/>
            <a:ext cx="10938571" cy="1490765"/>
          </a:xfrm>
          <a:prstGeom prst="roundRect">
            <a:avLst>
              <a:gd name="adj" fmla="val 12630"/>
            </a:avLst>
          </a:prstGeom>
          <a:noFill/>
          <a:ln w="38100" cap="flat" cmpd="sng">
            <a:solidFill>
              <a:srgbClr val="242C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0" anchor="t" anchorCtr="0">
            <a:normAutofit/>
          </a:bodyPr>
          <a:lstStyle/>
          <a:p>
            <a:pPr marL="114300" lvl="0" indent="0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</a:pPr>
            <a:r>
              <a:rPr lang="ja-JP" sz="2000" b="1" dirty="0"/>
              <a:t>　SmartStage ServiceDesk</a:t>
            </a:r>
            <a:r>
              <a:rPr lang="ja-JP" altLang="en-US" sz="2000" b="1" dirty="0"/>
              <a:t>での業務プロセスの構築方法を理解し、</a:t>
            </a:r>
            <a:endParaRPr lang="en-US" altLang="ja-JP" sz="2000" b="1" dirty="0"/>
          </a:p>
          <a:p>
            <a:pPr marL="114300" lvl="0" indent="0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</a:pPr>
            <a:r>
              <a:rPr lang="ja-JP" altLang="en-US" sz="2000" b="1" dirty="0"/>
              <a:t>　業務プロセスを構築できるようになる</a:t>
            </a:r>
            <a:endParaRPr sz="2000" b="1" dirty="0"/>
          </a:p>
        </p:txBody>
      </p:sp>
      <p:sp>
        <p:nvSpPr>
          <p:cNvPr id="122" name="Google Shape;122;p2"/>
          <p:cNvSpPr txBox="1">
            <a:spLocks noGrp="1"/>
          </p:cNvSpPr>
          <p:nvPr>
            <p:ph type="sldNum" idx="12"/>
          </p:nvPr>
        </p:nvSpPr>
        <p:spPr>
          <a:xfrm>
            <a:off x="9252439" y="641564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2</a:t>
            </a:fld>
            <a:endParaRPr/>
          </a:p>
        </p:txBody>
      </p:sp>
      <p:sp>
        <p:nvSpPr>
          <p:cNvPr id="123" name="Google Shape;123;p2"/>
          <p:cNvSpPr txBox="1">
            <a:spLocks noGrp="1"/>
          </p:cNvSpPr>
          <p:nvPr>
            <p:ph type="title"/>
          </p:nvPr>
        </p:nvSpPr>
        <p:spPr>
          <a:xfrm>
            <a:off x="399989" y="223939"/>
            <a:ext cx="89621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ja-JP" dirty="0"/>
              <a:t>目的</a:t>
            </a:r>
            <a:endParaRPr dirty="0"/>
          </a:p>
        </p:txBody>
      </p:sp>
      <p:sp>
        <p:nvSpPr>
          <p:cNvPr id="125" name="Google Shape;125;p2"/>
          <p:cNvSpPr/>
          <p:nvPr/>
        </p:nvSpPr>
        <p:spPr>
          <a:xfrm>
            <a:off x="497525" y="3068267"/>
            <a:ext cx="10938571" cy="3596343"/>
          </a:xfrm>
          <a:prstGeom prst="roundRect">
            <a:avLst>
              <a:gd name="adj" fmla="val 6678"/>
            </a:avLst>
          </a:prstGeom>
          <a:noFill/>
          <a:ln w="38100" cap="flat" cmpd="sng">
            <a:solidFill>
              <a:srgbClr val="242C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lang="ja-JP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　　1．</a:t>
            </a:r>
            <a:r>
              <a:rPr lang="ja-JP" altLang="en-US" sz="2000" b="1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管理する業務を明確化する</a:t>
            </a:r>
            <a:endParaRPr lang="en-US" altLang="ja-JP" sz="2000" b="1" i="0" u="none" strike="noStrike" cap="none" dirty="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lang="ja-JP" altLang="en-US" sz="2000" b="1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　　</a:t>
            </a:r>
            <a:r>
              <a:rPr lang="en-US" altLang="ja-JP" sz="2000" b="1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2.</a:t>
            </a:r>
            <a:r>
              <a:rPr lang="ja-JP" altLang="en-US" sz="2000" b="1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   業務に関わる人を挙げる</a:t>
            </a:r>
            <a:endParaRPr lang="ja-JP" altLang="en-US" sz="2000" b="1" i="0" u="none" strike="noStrike" cap="none" dirty="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lang="ja-JP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　　</a:t>
            </a:r>
            <a:r>
              <a:rPr lang="en-US" altLang="ja-JP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3</a:t>
            </a:r>
            <a:r>
              <a:rPr lang="ja-JP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．</a:t>
            </a:r>
            <a:r>
              <a:rPr lang="ja-JP" altLang="en-US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必要な管理項目（情報）を挙げる</a:t>
            </a:r>
            <a:endParaRPr lang="en-US" altLang="ja-JP" sz="2000" b="1" i="0" u="none" strike="noStrike" cap="none" dirty="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114300">
              <a:spcBef>
                <a:spcPts val="1200"/>
              </a:spcBef>
              <a:buClr>
                <a:schemeClr val="dk1"/>
              </a:buClr>
              <a:buSzPts val="1920"/>
            </a:pPr>
            <a:r>
              <a:rPr lang="ja-JP" altLang="en-US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　　</a:t>
            </a:r>
            <a:r>
              <a:rPr lang="en-US" altLang="ja-JP" sz="2000" b="1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4</a:t>
            </a:r>
            <a:r>
              <a:rPr lang="ja-JP" altLang="en-US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．</a:t>
            </a:r>
            <a:r>
              <a:rPr lang="ja-JP" altLang="en-US" sz="2000" b="1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ステータス（業務の流れ）を定義する</a:t>
            </a:r>
            <a:endParaRPr lang="en-US" altLang="ja-JP" sz="2000" b="1" dirty="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114300">
              <a:spcBef>
                <a:spcPts val="1200"/>
              </a:spcBef>
              <a:buClr>
                <a:schemeClr val="dk1"/>
              </a:buClr>
              <a:buSzPts val="1920"/>
            </a:pPr>
            <a:r>
              <a:rPr lang="ja-JP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　　</a:t>
            </a:r>
            <a:r>
              <a:rPr lang="en-US" altLang="ja-JP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5</a:t>
            </a:r>
            <a:r>
              <a:rPr lang="ja-JP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．</a:t>
            </a:r>
            <a:r>
              <a:rPr lang="ja-JP" altLang="en-US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アクション（業務の処理）を定義する</a:t>
            </a:r>
            <a:endParaRPr lang="ja-JP" altLang="en-US" sz="2000" dirty="0"/>
          </a:p>
          <a:p>
            <a:pPr marL="114300">
              <a:spcBef>
                <a:spcPts val="1200"/>
              </a:spcBef>
              <a:buClr>
                <a:schemeClr val="dk1"/>
              </a:buClr>
              <a:buSzPts val="1920"/>
            </a:pPr>
            <a:r>
              <a:rPr lang="ja-JP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　　</a:t>
            </a:r>
            <a:r>
              <a:rPr lang="en-US" altLang="ja-JP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6</a:t>
            </a:r>
            <a:r>
              <a:rPr lang="ja-JP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．</a:t>
            </a:r>
            <a:r>
              <a:rPr lang="ja-JP" altLang="en-US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各種権限を割り当てる</a:t>
            </a:r>
            <a:endParaRPr sz="2000" b="1" i="0" u="none" strike="noStrike" cap="none" dirty="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lang="ja-JP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　　</a:t>
            </a:r>
            <a:r>
              <a:rPr lang="en-US" altLang="ja-JP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7</a:t>
            </a:r>
            <a:r>
              <a:rPr lang="ja-JP" sz="20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．</a:t>
            </a:r>
            <a:r>
              <a:rPr lang="ja-JP" altLang="en-US" sz="2000" b="1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完成イメージについて</a:t>
            </a:r>
            <a:endParaRPr sz="2000" dirty="0"/>
          </a:p>
        </p:txBody>
      </p:sp>
      <p:sp>
        <p:nvSpPr>
          <p:cNvPr id="126" name="Google Shape;126;p2"/>
          <p:cNvSpPr/>
          <p:nvPr/>
        </p:nvSpPr>
        <p:spPr>
          <a:xfrm>
            <a:off x="8534401" y="2829565"/>
            <a:ext cx="2293969" cy="6180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i="0" u="none" strike="noStrike" cap="none" dirty="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目安時間：</a:t>
            </a:r>
            <a:r>
              <a:rPr lang="en-US" altLang="ja-JP" sz="1600" b="1" dirty="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10</a:t>
            </a:r>
            <a:r>
              <a:rPr lang="ja-JP" sz="1600" b="1" i="0" u="none" strike="noStrike" cap="none" dirty="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分</a:t>
            </a:r>
            <a:endParaRPr dirty="0"/>
          </a:p>
        </p:txBody>
      </p:sp>
      <p:sp>
        <p:nvSpPr>
          <p:cNvPr id="127" name="Google Shape;127;p2"/>
          <p:cNvSpPr/>
          <p:nvPr/>
        </p:nvSpPr>
        <p:spPr>
          <a:xfrm>
            <a:off x="857505" y="972122"/>
            <a:ext cx="1468007" cy="424718"/>
          </a:xfrm>
          <a:prstGeom prst="rect">
            <a:avLst/>
          </a:prstGeom>
          <a:solidFill>
            <a:srgbClr val="242C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i="0" u="none" strike="noStrike" cap="none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目的</a:t>
            </a:r>
            <a:endParaRPr sz="1400" b="1" i="0" u="none" strike="noStrike" cap="none">
              <a:solidFill>
                <a:schemeClr val="lt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857506" y="2919878"/>
            <a:ext cx="1468007" cy="424718"/>
          </a:xfrm>
          <a:prstGeom prst="rect">
            <a:avLst/>
          </a:prstGeom>
          <a:solidFill>
            <a:srgbClr val="242C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i="0" u="none" strike="noStrike" cap="none" dirty="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内容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BA3364-7567-DA61-D76A-D170C687B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989" y="1092098"/>
            <a:ext cx="8852450" cy="2254075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kumimoji="1" lang="en-US" altLang="ja-JP" sz="1800" dirty="0"/>
              <a:t>【</a:t>
            </a:r>
            <a:r>
              <a:rPr kumimoji="1" lang="ja-JP" altLang="en-US" sz="1800" dirty="0"/>
              <a:t>管理業務の明確化</a:t>
            </a:r>
            <a:r>
              <a:rPr kumimoji="1" lang="en-US" altLang="ja-JP" sz="1800" dirty="0"/>
              <a:t>】</a:t>
            </a:r>
          </a:p>
          <a:p>
            <a:pPr marL="114300" indent="0">
              <a:buNone/>
            </a:pPr>
            <a:r>
              <a:rPr kumimoji="1" lang="ja-JP" altLang="en-US" sz="1800" dirty="0"/>
              <a:t>　管理したい業務を明確にします。</a:t>
            </a:r>
            <a:endParaRPr kumimoji="1" lang="en-US" altLang="ja-JP" sz="1800" u="sng" dirty="0"/>
          </a:p>
          <a:p>
            <a:pPr marL="114300" indent="0">
              <a:buNone/>
            </a:pPr>
            <a:r>
              <a:rPr kumimoji="1" lang="ja-JP" altLang="en-US" sz="1800" dirty="0"/>
              <a:t>　</a:t>
            </a:r>
            <a:r>
              <a:rPr kumimoji="1" lang="en-US" altLang="ja-JP" sz="1800" dirty="0" err="1"/>
              <a:t>SmartStage</a:t>
            </a:r>
            <a:r>
              <a:rPr kumimoji="1" lang="en-US" altLang="ja-JP" sz="1800" dirty="0"/>
              <a:t> ServiceDesk</a:t>
            </a:r>
            <a:r>
              <a:rPr kumimoji="1" lang="ja-JP" altLang="en-US" sz="1800" dirty="0"/>
              <a:t>はサービスリクエスト管理や問合せ管理、変更管理など</a:t>
            </a:r>
            <a:endParaRPr kumimoji="1" lang="en-US" altLang="ja-JP" sz="1800" dirty="0"/>
          </a:p>
          <a:p>
            <a:pPr marL="114300" indent="0">
              <a:buNone/>
            </a:pPr>
            <a:r>
              <a:rPr kumimoji="1" lang="ja-JP" altLang="en-US" sz="1800" dirty="0"/>
              <a:t>　様々な業務をワークフローに沿って管理することができます。</a:t>
            </a:r>
            <a:endParaRPr kumimoji="1" lang="en-US" altLang="ja-JP" sz="1800" dirty="0"/>
          </a:p>
          <a:p>
            <a:pPr marL="114300" indent="0">
              <a:buNone/>
            </a:pPr>
            <a:endParaRPr kumimoji="1" lang="en-US" altLang="ja-JP" sz="1800" dirty="0"/>
          </a:p>
          <a:p>
            <a:pPr marL="114300" indent="0">
              <a:buNone/>
            </a:pPr>
            <a:r>
              <a:rPr kumimoji="1" lang="ja-JP" altLang="en-US" sz="1800" dirty="0"/>
              <a:t>　　　</a:t>
            </a:r>
            <a:endParaRPr kumimoji="1" lang="en-US" altLang="ja-JP" sz="1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137321B-D6AB-9478-7541-A990AA56BB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3</a:t>
            </a:fld>
            <a:endParaRPr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DA63749-0829-31CB-3FCD-951231408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1. </a:t>
            </a:r>
            <a:r>
              <a:rPr kumimoji="1" lang="ja-JP" altLang="en-US" b="1" dirty="0"/>
              <a:t>管理する業務を明確化する</a:t>
            </a:r>
          </a:p>
        </p:txBody>
      </p: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99C31060-6936-973C-2998-FE83C778AA4B}"/>
              </a:ext>
            </a:extLst>
          </p:cNvPr>
          <p:cNvSpPr txBox="1">
            <a:spLocks/>
          </p:cNvSpPr>
          <p:nvPr/>
        </p:nvSpPr>
        <p:spPr>
          <a:xfrm>
            <a:off x="1587408" y="3399859"/>
            <a:ext cx="8597324" cy="70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kumimoji="1" lang="ja-JP" altLang="en-US" sz="2000" dirty="0"/>
              <a:t>今回管理する業務は、</a:t>
            </a:r>
            <a:r>
              <a:rPr kumimoji="1" lang="ja-JP" altLang="en-US" u="sng" dirty="0"/>
              <a:t>情報システム部の問合せ管理</a:t>
            </a:r>
            <a:r>
              <a:rPr kumimoji="1" lang="ja-JP" altLang="en-US" dirty="0"/>
              <a:t>  </a:t>
            </a:r>
            <a:r>
              <a:rPr kumimoji="1" lang="ja-JP" altLang="en-US" sz="2000" dirty="0"/>
              <a:t>とします。</a:t>
            </a:r>
            <a:endParaRPr kumimoji="1" lang="en-US" altLang="ja-JP" sz="2000" u="sng" dirty="0"/>
          </a:p>
        </p:txBody>
      </p:sp>
      <p:sp>
        <p:nvSpPr>
          <p:cNvPr id="7" name="Google Shape;125;p2">
            <a:extLst>
              <a:ext uri="{FF2B5EF4-FFF2-40B4-BE49-F238E27FC236}">
                <a16:creationId xmlns:a16="http://schemas.microsoft.com/office/drawing/2014/main" id="{22312AEC-F4CD-953D-875A-4FDCBF6E4E65}"/>
              </a:ext>
            </a:extLst>
          </p:cNvPr>
          <p:cNvSpPr/>
          <p:nvPr/>
        </p:nvSpPr>
        <p:spPr>
          <a:xfrm>
            <a:off x="1587408" y="3185730"/>
            <a:ext cx="8404818" cy="1130118"/>
          </a:xfrm>
          <a:prstGeom prst="roundRect">
            <a:avLst>
              <a:gd name="adj" fmla="val 6678"/>
            </a:avLst>
          </a:prstGeom>
          <a:noFill/>
          <a:ln w="38100" cap="flat" cmpd="sng">
            <a:solidFill>
              <a:srgbClr val="242C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43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137321B-D6AB-9478-7541-A990AA56BB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4</a:t>
            </a:fld>
            <a:endParaRPr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DA63749-0829-31CB-3FCD-951231408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</a:t>
            </a:r>
            <a:r>
              <a:rPr lang="ja-JP" altLang="ja-JP" b="1" dirty="0"/>
              <a:t>．</a:t>
            </a:r>
            <a:r>
              <a:rPr kumimoji="1" lang="ja-JP" altLang="en-US" b="1" dirty="0"/>
              <a:t>業務に関わる人を挙げる</a:t>
            </a:r>
          </a:p>
        </p:txBody>
      </p:sp>
      <p:pic>
        <p:nvPicPr>
          <p:cNvPr id="33" name="グラフィックス 32" descr="オフィス ワーカー (男性) 単色塗りつぶし">
            <a:extLst>
              <a:ext uri="{FF2B5EF4-FFF2-40B4-BE49-F238E27FC236}">
                <a16:creationId xmlns:a16="http://schemas.microsoft.com/office/drawing/2014/main" id="{AE67EDAB-68AF-786D-34F4-9EC6365EB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7259" y="4089918"/>
            <a:ext cx="914400" cy="914400"/>
          </a:xfrm>
          <a:prstGeom prst="rect">
            <a:avLst/>
          </a:prstGeom>
        </p:spPr>
      </p:pic>
      <p:pic>
        <p:nvPicPr>
          <p:cNvPr id="35" name="グラフィックス 34" descr="コール センター 単色塗りつぶし">
            <a:extLst>
              <a:ext uri="{FF2B5EF4-FFF2-40B4-BE49-F238E27FC236}">
                <a16:creationId xmlns:a16="http://schemas.microsoft.com/office/drawing/2014/main" id="{C7D7A930-4185-4725-3F62-4EDF21B58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7190" y="4018850"/>
            <a:ext cx="914400" cy="914400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F0EFD70-19AB-0FB7-4C5E-B52E1F3DE2B2}"/>
              </a:ext>
            </a:extLst>
          </p:cNvPr>
          <p:cNvSpPr txBox="1"/>
          <p:nvPr/>
        </p:nvSpPr>
        <p:spPr>
          <a:xfrm>
            <a:off x="3396992" y="5069328"/>
            <a:ext cx="782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Noto Sans JP" panose="020B0600070205080204" charset="-128"/>
                <a:ea typeface="Noto Sans JP" panose="020B0600070205080204" charset="-128"/>
              </a:rPr>
              <a:t>従業員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7491284-0981-C829-2816-E24120D39C78}"/>
              </a:ext>
            </a:extLst>
          </p:cNvPr>
          <p:cNvSpPr txBox="1"/>
          <p:nvPr/>
        </p:nvSpPr>
        <p:spPr>
          <a:xfrm>
            <a:off x="5037659" y="5020429"/>
            <a:ext cx="217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Noto Sans JP" panose="020B0600070205080204" charset="-128"/>
                <a:ea typeface="Noto Sans JP" panose="020B0600070205080204" charset="-128"/>
              </a:rPr>
              <a:t> 情報システム部</a:t>
            </a:r>
            <a:endParaRPr kumimoji="1" lang="en-US" altLang="ja-JP" b="1" dirty="0">
              <a:latin typeface="Noto Sans JP" panose="020B0600070205080204" charset="-128"/>
              <a:ea typeface="Noto Sans JP" panose="020B0600070205080204" charset="-128"/>
            </a:endParaRPr>
          </a:p>
          <a:p>
            <a:r>
              <a:rPr kumimoji="1" lang="ja-JP" altLang="en-US" sz="1400" b="1" dirty="0">
                <a:latin typeface="Noto Sans JP" panose="020B0600070205080204" charset="-128"/>
                <a:ea typeface="Noto Sans JP" panose="020B0600070205080204" charset="-128"/>
              </a:rPr>
              <a:t>（問合せ</a:t>
            </a:r>
            <a:r>
              <a:rPr kumimoji="1" lang="ja-JP" altLang="en-US" b="1" dirty="0">
                <a:latin typeface="Noto Sans JP" panose="020B0600070205080204" charset="-128"/>
                <a:ea typeface="Noto Sans JP" panose="020B0600070205080204" charset="-128"/>
              </a:rPr>
              <a:t>担当</a:t>
            </a:r>
            <a:r>
              <a:rPr kumimoji="1" lang="ja-JP" altLang="en-US" sz="1400" b="1" dirty="0">
                <a:latin typeface="Noto Sans JP" panose="020B0600070205080204" charset="-128"/>
                <a:ea typeface="Noto Sans JP" panose="020B0600070205080204" charset="-128"/>
              </a:rPr>
              <a:t>者）</a:t>
            </a:r>
          </a:p>
        </p:txBody>
      </p:sp>
      <p:pic>
        <p:nvPicPr>
          <p:cNvPr id="42" name="グラフィックス 41" descr="オフィス ワーカー (女性) 単色塗りつぶし">
            <a:extLst>
              <a:ext uri="{FF2B5EF4-FFF2-40B4-BE49-F238E27FC236}">
                <a16:creationId xmlns:a16="http://schemas.microsoft.com/office/drawing/2014/main" id="{7DFB60D1-5EA5-6B83-1102-311257F277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0939" y="4110653"/>
            <a:ext cx="914400" cy="914400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26A1DE5-2AD1-77E3-7A00-B9473BD35D6A}"/>
              </a:ext>
            </a:extLst>
          </p:cNvPr>
          <p:cNvSpPr txBox="1"/>
          <p:nvPr/>
        </p:nvSpPr>
        <p:spPr>
          <a:xfrm>
            <a:off x="7066893" y="5025053"/>
            <a:ext cx="1553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Noto Sans JP" panose="020B0600070205080204" charset="-128"/>
                <a:ea typeface="Noto Sans JP" panose="020B0600070205080204" charset="-128"/>
              </a:rPr>
              <a:t>情報システム部</a:t>
            </a:r>
            <a:endParaRPr kumimoji="1" lang="en-US" altLang="ja-JP" sz="1400" b="1" dirty="0">
              <a:latin typeface="Noto Sans JP" panose="020B0600070205080204" charset="-128"/>
              <a:ea typeface="Noto Sans JP" panose="020B0600070205080204" charset="-128"/>
            </a:endParaRPr>
          </a:p>
          <a:p>
            <a:r>
              <a:rPr kumimoji="1" lang="ja-JP" altLang="en-US" b="1" dirty="0">
                <a:latin typeface="Noto Sans JP" panose="020B0600070205080204" charset="-128"/>
                <a:ea typeface="Noto Sans JP" panose="020B0600070205080204" charset="-128"/>
              </a:rPr>
              <a:t>　（責任者）</a:t>
            </a:r>
            <a:endParaRPr kumimoji="1" lang="ja-JP" altLang="en-US" sz="1400" b="1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sp>
        <p:nvSpPr>
          <p:cNvPr id="30" name="テキスト プレースホルダー 1">
            <a:extLst>
              <a:ext uri="{FF2B5EF4-FFF2-40B4-BE49-F238E27FC236}">
                <a16:creationId xmlns:a16="http://schemas.microsoft.com/office/drawing/2014/main" id="{C7C5B307-2608-441D-E781-4ABDD8A256A1}"/>
              </a:ext>
            </a:extLst>
          </p:cNvPr>
          <p:cNvSpPr txBox="1">
            <a:spLocks/>
          </p:cNvSpPr>
          <p:nvPr/>
        </p:nvSpPr>
        <p:spPr>
          <a:xfrm>
            <a:off x="4393116" y="3091201"/>
            <a:ext cx="3999733" cy="70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kumimoji="1" lang="ja-JP" altLang="en-US" u="sng" dirty="0"/>
              <a:t>業務に関わる人</a:t>
            </a:r>
            <a:endParaRPr kumimoji="1" lang="en-US" altLang="ja-JP" u="sng" dirty="0"/>
          </a:p>
          <a:p>
            <a:pPr marL="114300" indent="0">
              <a:buFont typeface="Arial"/>
              <a:buNone/>
            </a:pPr>
            <a:endParaRPr kumimoji="1" lang="en-US" altLang="ja-JP" u="sng" dirty="0"/>
          </a:p>
          <a:p>
            <a:pPr marL="114300" indent="0">
              <a:buFont typeface="Arial"/>
              <a:buNone/>
            </a:pPr>
            <a:endParaRPr kumimoji="1" lang="en-US" altLang="ja-JP" u="sng" dirty="0"/>
          </a:p>
        </p:txBody>
      </p:sp>
      <p:sp>
        <p:nvSpPr>
          <p:cNvPr id="31" name="Google Shape;125;p2">
            <a:extLst>
              <a:ext uri="{FF2B5EF4-FFF2-40B4-BE49-F238E27FC236}">
                <a16:creationId xmlns:a16="http://schemas.microsoft.com/office/drawing/2014/main" id="{21AF3421-F3E2-AAE7-BD52-5DDDA5B04763}"/>
              </a:ext>
            </a:extLst>
          </p:cNvPr>
          <p:cNvSpPr/>
          <p:nvPr/>
        </p:nvSpPr>
        <p:spPr>
          <a:xfrm>
            <a:off x="2769725" y="2865413"/>
            <a:ext cx="6287588" cy="3000384"/>
          </a:xfrm>
          <a:prstGeom prst="roundRect">
            <a:avLst>
              <a:gd name="adj" fmla="val 6678"/>
            </a:avLst>
          </a:prstGeom>
          <a:noFill/>
          <a:ln w="38100" cap="flat" cmpd="sng">
            <a:solidFill>
              <a:srgbClr val="242C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endParaRPr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EE9B1E7-7B8D-9810-A210-7BDEC3A0C60C}"/>
              </a:ext>
            </a:extLst>
          </p:cNvPr>
          <p:cNvSpPr txBox="1"/>
          <p:nvPr/>
        </p:nvSpPr>
        <p:spPr>
          <a:xfrm>
            <a:off x="3235451" y="3865129"/>
            <a:ext cx="5212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Noto Sans JP" panose="020B0600070205080204" charset="-128"/>
                <a:ea typeface="Noto Sans JP" panose="020B0600070205080204" charset="-128"/>
              </a:rPr>
              <a:t>①　　　　　　　　　  ②　　　　　　　　  　　③</a:t>
            </a:r>
            <a:endParaRPr kumimoji="1" lang="ja-JP" altLang="en-US" sz="1400" b="1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sp>
        <p:nvSpPr>
          <p:cNvPr id="34" name="テキスト プレースホルダー 1">
            <a:extLst>
              <a:ext uri="{FF2B5EF4-FFF2-40B4-BE49-F238E27FC236}">
                <a16:creationId xmlns:a16="http://schemas.microsoft.com/office/drawing/2014/main" id="{1083D455-E7FD-4AE9-9350-DFF36DCEBF99}"/>
              </a:ext>
            </a:extLst>
          </p:cNvPr>
          <p:cNvSpPr txBox="1">
            <a:spLocks/>
          </p:cNvSpPr>
          <p:nvPr/>
        </p:nvSpPr>
        <p:spPr>
          <a:xfrm>
            <a:off x="454824" y="1079133"/>
            <a:ext cx="11120949" cy="22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kumimoji="1" lang="en-US" altLang="ja-JP" sz="1800" dirty="0"/>
              <a:t>【</a:t>
            </a:r>
            <a:r>
              <a:rPr kumimoji="1" lang="ja-JP" altLang="en-US" sz="1800" dirty="0"/>
              <a:t>業務関係者の列挙</a:t>
            </a:r>
            <a:r>
              <a:rPr kumimoji="1" lang="en-US" altLang="ja-JP" sz="1800" dirty="0"/>
              <a:t>】</a:t>
            </a:r>
          </a:p>
          <a:p>
            <a:pPr marL="114300" indent="0">
              <a:buFont typeface="Arial"/>
              <a:buNone/>
            </a:pPr>
            <a:r>
              <a:rPr kumimoji="1" lang="ja-JP" altLang="en-US" sz="1800" dirty="0"/>
              <a:t>　業務に関わる人を挙げていきます。ここでは大まかに従業員や情報システム部などを挙げていますが、</a:t>
            </a:r>
            <a:endParaRPr kumimoji="1" lang="en-US" altLang="ja-JP" sz="1800" dirty="0"/>
          </a:p>
          <a:p>
            <a:pPr marL="114300" indent="0">
              <a:buFont typeface="Arial"/>
              <a:buNone/>
            </a:pPr>
            <a:r>
              <a:rPr kumimoji="1" lang="ja-JP" altLang="en-US" sz="1800" dirty="0"/>
              <a:t>　業務構築の際は実業務を想定して</a:t>
            </a:r>
            <a:r>
              <a:rPr kumimoji="1" lang="en-US" altLang="ja-JP" sz="1800" dirty="0"/>
              <a:t>1</a:t>
            </a:r>
            <a:r>
              <a:rPr kumimoji="1" lang="ja-JP" altLang="en-US" sz="1800" dirty="0"/>
              <a:t>人ずつ列挙してみてください。</a:t>
            </a:r>
            <a:endParaRPr kumimoji="1"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316014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137321B-D6AB-9478-7541-A990AA56BB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5</a:t>
            </a:fld>
            <a:endParaRPr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DA63749-0829-31CB-3FCD-951231408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3</a:t>
            </a:r>
            <a:r>
              <a:rPr lang="ja-JP" altLang="ja-JP" b="1" dirty="0"/>
              <a:t>．</a:t>
            </a:r>
            <a:r>
              <a:rPr lang="ja-JP" altLang="en-US" sz="3200" b="1" i="0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必要な管理項目（情報</a:t>
            </a:r>
            <a:r>
              <a:rPr lang="ja-JP" altLang="en-US" dirty="0"/>
              <a:t>）</a:t>
            </a:r>
            <a:r>
              <a:rPr lang="ja-JP" altLang="en-US" sz="3200" b="1" i="0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を挙げる</a:t>
            </a:r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D20DB12-1256-3520-E4FA-6A6BD196A86F}"/>
              </a:ext>
            </a:extLst>
          </p:cNvPr>
          <p:cNvSpPr txBox="1"/>
          <p:nvPr/>
        </p:nvSpPr>
        <p:spPr>
          <a:xfrm>
            <a:off x="4727424" y="3523773"/>
            <a:ext cx="215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u="sng" dirty="0">
                <a:latin typeface="Noto Sans JP" panose="020B0600070205080204" charset="-128"/>
                <a:ea typeface="Noto Sans JP" panose="020B0600070205080204" charset="-128"/>
              </a:rPr>
              <a:t>管理項目</a:t>
            </a:r>
            <a:r>
              <a:rPr lang="ja-JP" altLang="en-US" sz="2800" dirty="0">
                <a:latin typeface="Noto Sans JP" panose="020B0600070205080204" charset="-128"/>
                <a:ea typeface="Noto Sans JP" panose="020B0600070205080204" charset="-128"/>
              </a:rPr>
              <a:t>　</a:t>
            </a:r>
            <a:endParaRPr lang="en-US" altLang="ja-JP" sz="2800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AD89F9F-14E5-9CD6-F227-3D13B27FED07}"/>
              </a:ext>
            </a:extLst>
          </p:cNvPr>
          <p:cNvSpPr txBox="1"/>
          <p:nvPr/>
        </p:nvSpPr>
        <p:spPr>
          <a:xfrm>
            <a:off x="4533380" y="4199042"/>
            <a:ext cx="22079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latin typeface="Noto Sans JP" panose="020B0600070205080204" charset="-128"/>
                <a:ea typeface="Noto Sans JP" panose="020B0600070205080204" charset="-128"/>
              </a:rPr>
              <a:t>①問合せの件名</a:t>
            </a:r>
            <a:endParaRPr lang="en-US" altLang="ja-JP" sz="1800" dirty="0">
              <a:latin typeface="Noto Sans JP" panose="020B0600070205080204" charset="-128"/>
              <a:ea typeface="Noto Sans JP" panose="020B0600070205080204" charset="-128"/>
            </a:endParaRPr>
          </a:p>
          <a:p>
            <a:endParaRPr lang="en-US" altLang="ja-JP" sz="800" dirty="0">
              <a:latin typeface="Noto Sans JP" panose="020B0600070205080204" charset="-128"/>
              <a:ea typeface="Noto Sans JP" panose="020B0600070205080204" charset="-128"/>
            </a:endParaRPr>
          </a:p>
          <a:p>
            <a:r>
              <a:rPr kumimoji="1" lang="ja-JP" altLang="en-US" sz="1800" dirty="0">
                <a:latin typeface="Noto Sans JP" panose="020B0600070205080204" charset="-128"/>
                <a:ea typeface="Noto Sans JP" panose="020B0600070205080204" charset="-128"/>
              </a:rPr>
              <a:t>②問合せの内容</a:t>
            </a:r>
            <a:endParaRPr kumimoji="1" lang="en-US" altLang="ja-JP" sz="1800" dirty="0">
              <a:latin typeface="Noto Sans JP" panose="020B0600070205080204" charset="-128"/>
              <a:ea typeface="Noto Sans JP" panose="020B0600070205080204" charset="-128"/>
            </a:endParaRPr>
          </a:p>
          <a:p>
            <a:endParaRPr kumimoji="1" lang="en-US" altLang="ja-JP" sz="800" dirty="0">
              <a:latin typeface="Noto Sans JP" panose="020B0600070205080204" charset="-128"/>
              <a:ea typeface="Noto Sans JP" panose="020B0600070205080204" charset="-128"/>
            </a:endParaRPr>
          </a:p>
          <a:p>
            <a:r>
              <a:rPr kumimoji="1" lang="ja-JP" altLang="en-US" sz="1800" dirty="0">
                <a:latin typeface="Noto Sans JP" panose="020B0600070205080204" charset="-128"/>
                <a:ea typeface="Noto Sans JP" panose="020B0600070205080204" charset="-128"/>
              </a:rPr>
              <a:t>③</a:t>
            </a:r>
            <a:r>
              <a:rPr lang="ja-JP" altLang="en-US" sz="1800" dirty="0">
                <a:latin typeface="Noto Sans JP" panose="020B0600070205080204" charset="-128"/>
                <a:ea typeface="Noto Sans JP" panose="020B0600070205080204" charset="-128"/>
              </a:rPr>
              <a:t>対応完了希望日　</a:t>
            </a:r>
            <a:endParaRPr lang="en-US" altLang="ja-JP" sz="1800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sp>
        <p:nvSpPr>
          <p:cNvPr id="39" name="Google Shape;125;p2">
            <a:extLst>
              <a:ext uri="{FF2B5EF4-FFF2-40B4-BE49-F238E27FC236}">
                <a16:creationId xmlns:a16="http://schemas.microsoft.com/office/drawing/2014/main" id="{6E7C26F6-17E8-AA45-9AAF-74D65B67B81D}"/>
              </a:ext>
            </a:extLst>
          </p:cNvPr>
          <p:cNvSpPr/>
          <p:nvPr/>
        </p:nvSpPr>
        <p:spPr>
          <a:xfrm>
            <a:off x="3472070" y="3265412"/>
            <a:ext cx="4147929" cy="2438401"/>
          </a:xfrm>
          <a:prstGeom prst="roundRect">
            <a:avLst>
              <a:gd name="adj" fmla="val 6678"/>
            </a:avLst>
          </a:prstGeom>
          <a:noFill/>
          <a:ln w="38100" cap="flat" cmpd="sng">
            <a:solidFill>
              <a:srgbClr val="242C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endParaRPr dirty="0"/>
          </a:p>
        </p:txBody>
      </p:sp>
      <p:sp>
        <p:nvSpPr>
          <p:cNvPr id="43" name="テキスト プレースホルダー 1">
            <a:extLst>
              <a:ext uri="{FF2B5EF4-FFF2-40B4-BE49-F238E27FC236}">
                <a16:creationId xmlns:a16="http://schemas.microsoft.com/office/drawing/2014/main" id="{AFA1A1A7-6CD6-90BD-697E-552A47571953}"/>
              </a:ext>
            </a:extLst>
          </p:cNvPr>
          <p:cNvSpPr txBox="1">
            <a:spLocks/>
          </p:cNvSpPr>
          <p:nvPr/>
        </p:nvSpPr>
        <p:spPr>
          <a:xfrm>
            <a:off x="454825" y="1079134"/>
            <a:ext cx="11213713" cy="191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kumimoji="1" lang="en-US" altLang="ja-JP" sz="1800" dirty="0"/>
              <a:t>【</a:t>
            </a:r>
            <a:r>
              <a:rPr kumimoji="1" lang="ja-JP" altLang="en-US" sz="1800" dirty="0"/>
              <a:t>管理項目の列挙</a:t>
            </a:r>
            <a:r>
              <a:rPr kumimoji="1" lang="en-US" altLang="ja-JP" sz="1800" dirty="0"/>
              <a:t>】</a:t>
            </a:r>
          </a:p>
          <a:p>
            <a:pPr marL="114300" indent="0">
              <a:buFont typeface="Arial"/>
              <a:buNone/>
            </a:pPr>
            <a:r>
              <a:rPr kumimoji="1" lang="ja-JP" altLang="en-US" sz="1800" dirty="0"/>
              <a:t>　業務を管理する上で必要な項目（情報）を挙げていきます。</a:t>
            </a:r>
            <a:endParaRPr kumimoji="1" lang="en-US" altLang="ja-JP" sz="1800" dirty="0"/>
          </a:p>
          <a:p>
            <a:pPr marL="114300" indent="0">
              <a:buFont typeface="Arial"/>
              <a:buNone/>
            </a:pPr>
            <a:r>
              <a:rPr kumimoji="1" lang="ja-JP" altLang="en-US" sz="1800" dirty="0"/>
              <a:t>　項目をたくさん用意すれば細かい管理をすることができますが、入力の手間や管理が大変になります。</a:t>
            </a:r>
            <a:endParaRPr kumimoji="1" lang="en-US" altLang="ja-JP" sz="1800" dirty="0"/>
          </a:p>
          <a:p>
            <a:pPr marL="114300" indent="0">
              <a:buFont typeface="Arial"/>
              <a:buNone/>
            </a:pPr>
            <a:r>
              <a:rPr kumimoji="1" lang="ja-JP" altLang="en-US" sz="1800" dirty="0"/>
              <a:t>　項目は簡単に追加することができますので、必要最低限の項目を利用することをお勧めします。</a:t>
            </a:r>
            <a:endParaRPr kumimoji="1"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346521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BA3364-7567-DA61-D76A-D170C687B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982" y="2584633"/>
            <a:ext cx="9848444" cy="27094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kumimoji="1" lang="ja-JP" altLang="en-US" sz="2400" u="sng" dirty="0"/>
              <a:t>①業務の流れ（業務の状態）を洗い出す</a:t>
            </a:r>
            <a:endParaRPr kumimoji="1" lang="en-US" altLang="ja-JP" sz="2400" u="sng" dirty="0"/>
          </a:p>
          <a:p>
            <a:pPr marL="114300" indent="0">
              <a:buNone/>
            </a:pPr>
            <a:r>
              <a:rPr kumimoji="1" lang="ja-JP" altLang="en-US" sz="1800" dirty="0"/>
              <a:t>　例 ー 管理業務：情報システム部の問合せ管理</a:t>
            </a:r>
            <a:endParaRPr kumimoji="1" lang="en-US" altLang="ja-JP" sz="1800" dirty="0"/>
          </a:p>
          <a:p>
            <a:pPr marL="114300" indent="0">
              <a:buNone/>
            </a:pPr>
            <a:r>
              <a:rPr kumimoji="1" lang="ja-JP" altLang="en-US" sz="1800" dirty="0"/>
              <a:t>　　</a:t>
            </a:r>
            <a:r>
              <a:rPr kumimoji="1" lang="en-US" altLang="ja-JP" sz="1800" dirty="0"/>
              <a:t>1</a:t>
            </a:r>
            <a:r>
              <a:rPr kumimoji="1" lang="ja-JP" altLang="en-US" sz="1800" dirty="0"/>
              <a:t>．従業員が問合せを依頼する（問合せが受付待ちになっている状態）</a:t>
            </a:r>
            <a:endParaRPr kumimoji="1" lang="en-US" altLang="ja-JP" sz="1800" dirty="0"/>
          </a:p>
          <a:p>
            <a:pPr marL="114300" indent="0">
              <a:buNone/>
            </a:pPr>
            <a:r>
              <a:rPr kumimoji="1" lang="ja-JP" altLang="en-US" sz="1800" dirty="0"/>
              <a:t>　　</a:t>
            </a:r>
            <a:r>
              <a:rPr kumimoji="1" lang="en-US" altLang="ja-JP" sz="1800" dirty="0"/>
              <a:t>2</a:t>
            </a:r>
            <a:r>
              <a:rPr kumimoji="1" lang="ja-JP" altLang="en-US" sz="1800" dirty="0"/>
              <a:t>．情報システム部の担当者が問合せを対応する（問合せを対応している状態）</a:t>
            </a:r>
            <a:endParaRPr kumimoji="1" lang="en-US" altLang="ja-JP" sz="1800" dirty="0"/>
          </a:p>
          <a:p>
            <a:pPr marL="114300" indent="0">
              <a:buNone/>
            </a:pPr>
            <a:r>
              <a:rPr kumimoji="1" lang="ja-JP" altLang="en-US" sz="1800" dirty="0"/>
              <a:t>　　</a:t>
            </a:r>
            <a:r>
              <a:rPr kumimoji="1" lang="en-US" altLang="ja-JP" sz="1800" dirty="0"/>
              <a:t>3</a:t>
            </a:r>
            <a:r>
              <a:rPr kumimoji="1" lang="ja-JP" altLang="en-US" sz="1800" dirty="0"/>
              <a:t>．情報システム部の担当者が問合せの対応を完了する（問合せが完了している状態）</a:t>
            </a:r>
            <a:endParaRPr kumimoji="1" lang="en-US" altLang="ja-JP" sz="1800" dirty="0"/>
          </a:p>
          <a:p>
            <a:pPr marL="114300" indent="0">
              <a:buNone/>
            </a:pPr>
            <a:r>
              <a:rPr kumimoji="1" lang="ja-JP" altLang="en-US" sz="1800" dirty="0"/>
              <a:t>　　</a:t>
            </a:r>
            <a:r>
              <a:rPr kumimoji="1" lang="en-US" altLang="ja-JP" sz="1800" dirty="0"/>
              <a:t>4</a:t>
            </a:r>
            <a:r>
              <a:rPr kumimoji="1" lang="ja-JP" altLang="en-US" sz="1800" dirty="0"/>
              <a:t>．情報システム部の責任者が問合せをクローズする（問合せがクローズしている状態）</a:t>
            </a:r>
            <a:endParaRPr kumimoji="1" lang="en-US" altLang="ja-JP" sz="1800" dirty="0"/>
          </a:p>
          <a:p>
            <a:pPr marL="114300" indent="0">
              <a:buNone/>
            </a:pPr>
            <a:endParaRPr kumimoji="1" lang="en-US" altLang="ja-JP" sz="1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137321B-D6AB-9478-7541-A990AA56BB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6</a:t>
            </a:fld>
            <a:endParaRPr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DA63749-0829-31CB-3FCD-951231408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b="1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4</a:t>
            </a:r>
            <a:r>
              <a:rPr lang="ja-JP" altLang="en-US" sz="3200" b="1" i="0" u="none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．</a:t>
            </a:r>
            <a:r>
              <a:rPr lang="ja-JP" altLang="en-US" sz="3200" b="1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ステータス（業務の流れ）を定義する</a:t>
            </a:r>
            <a:endParaRPr kumimoji="1" lang="ja-JP" altLang="en-US" dirty="0"/>
          </a:p>
        </p:txBody>
      </p:sp>
      <p:sp>
        <p:nvSpPr>
          <p:cNvPr id="7" name="テキスト プレースホルダー 1">
            <a:extLst>
              <a:ext uri="{FF2B5EF4-FFF2-40B4-BE49-F238E27FC236}">
                <a16:creationId xmlns:a16="http://schemas.microsoft.com/office/drawing/2014/main" id="{E3FFB7A3-10FC-CE61-6EF1-AEBD8AC1CADC}"/>
              </a:ext>
            </a:extLst>
          </p:cNvPr>
          <p:cNvSpPr txBox="1">
            <a:spLocks/>
          </p:cNvSpPr>
          <p:nvPr/>
        </p:nvSpPr>
        <p:spPr>
          <a:xfrm>
            <a:off x="454825" y="1079133"/>
            <a:ext cx="11193835" cy="12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kumimoji="1" lang="en-US" altLang="ja-JP" sz="1800" dirty="0"/>
              <a:t>【</a:t>
            </a:r>
            <a:r>
              <a:rPr kumimoji="1" lang="ja-JP" altLang="en-US" sz="1800" dirty="0"/>
              <a:t>ステータスの定義</a:t>
            </a:r>
            <a:r>
              <a:rPr kumimoji="1" lang="en-US" altLang="ja-JP" sz="1800" dirty="0"/>
              <a:t>】</a:t>
            </a:r>
          </a:p>
          <a:p>
            <a:pPr marL="114300" indent="0">
              <a:buFont typeface="Arial"/>
              <a:buNone/>
            </a:pPr>
            <a:r>
              <a:rPr kumimoji="1" lang="ja-JP" altLang="en-US" sz="1800" dirty="0"/>
              <a:t>　ステータスとは「業務の状態を指すもの」です。</a:t>
            </a:r>
            <a:endParaRPr kumimoji="1" lang="en-US" altLang="ja-JP" sz="1800" dirty="0"/>
          </a:p>
          <a:p>
            <a:pPr marL="114300" indent="0">
              <a:buFont typeface="Arial"/>
              <a:buNone/>
            </a:pPr>
            <a:r>
              <a:rPr kumimoji="1" lang="ja-JP" altLang="en-US" sz="1800" dirty="0"/>
              <a:t>　業務の流れを洗い出し、ステータスを定義します。以下</a:t>
            </a:r>
            <a:r>
              <a:rPr kumimoji="1" lang="en-US" altLang="ja-JP" sz="1800" dirty="0"/>
              <a:t>2</a:t>
            </a:r>
            <a:r>
              <a:rPr kumimoji="1" lang="ja-JP" altLang="en-US" sz="1800" dirty="0"/>
              <a:t>つの手順で定義することをお勧めします。　　</a:t>
            </a:r>
            <a:endParaRPr kumimoji="1" lang="en-US" altLang="ja-JP" sz="1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743390-882E-0C6E-E4CB-D9E1EEE029D0}"/>
              </a:ext>
            </a:extLst>
          </p:cNvPr>
          <p:cNvSpPr txBox="1"/>
          <p:nvPr/>
        </p:nvSpPr>
        <p:spPr>
          <a:xfrm>
            <a:off x="1212574" y="5294069"/>
            <a:ext cx="97668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u="sng" dirty="0">
                <a:latin typeface="Noto Sans JP" panose="020B0600070205080204" charset="-128"/>
                <a:ea typeface="Noto Sans JP" panose="020B0600070205080204" charset="-128"/>
              </a:rPr>
              <a:t>②ステータスを定義する</a:t>
            </a:r>
            <a:endParaRPr kumimoji="1" lang="en-US" altLang="ja-JP" sz="2400" u="sng" dirty="0">
              <a:latin typeface="Noto Sans JP" panose="020B0600070205080204" charset="-128"/>
              <a:ea typeface="Noto Sans JP" panose="020B0600070205080204" charset="-128"/>
            </a:endParaRPr>
          </a:p>
          <a:p>
            <a:endParaRPr kumimoji="1" lang="en-US" altLang="ja-JP" dirty="0">
              <a:latin typeface="Noto Sans JP" panose="020B0600070205080204" charset="-128"/>
              <a:ea typeface="Noto Sans JP" panose="020B0600070205080204" charset="-128"/>
            </a:endParaRPr>
          </a:p>
          <a:p>
            <a:r>
              <a:rPr kumimoji="1" lang="ja-JP" altLang="en-US" sz="1800" dirty="0">
                <a:latin typeface="Noto Sans JP" panose="020B0600070205080204" charset="-128"/>
                <a:ea typeface="Noto Sans JP" panose="020B0600070205080204" charset="-128"/>
              </a:rPr>
              <a:t>　</a:t>
            </a:r>
            <a:r>
              <a:rPr kumimoji="1" lang="en-US" altLang="ja-JP" sz="1800" dirty="0">
                <a:latin typeface="Noto Sans JP" panose="020B0600070205080204" charset="-128"/>
                <a:ea typeface="Noto Sans JP" panose="020B0600070205080204" charset="-128"/>
              </a:rPr>
              <a:t>1</a:t>
            </a:r>
            <a:r>
              <a:rPr kumimoji="1" lang="ja-JP" altLang="en-US" sz="1800" dirty="0">
                <a:latin typeface="Noto Sans JP" panose="020B0600070205080204" charset="-128"/>
                <a:ea typeface="Noto Sans JP" panose="020B0600070205080204" charset="-128"/>
              </a:rPr>
              <a:t>．問合せ受付待ち　→　</a:t>
            </a:r>
            <a:r>
              <a:rPr kumimoji="1" lang="en-US" altLang="ja-JP" sz="1800" dirty="0">
                <a:latin typeface="Noto Sans JP" panose="020B0600070205080204" charset="-128"/>
                <a:ea typeface="Noto Sans JP" panose="020B0600070205080204" charset="-128"/>
              </a:rPr>
              <a:t>2</a:t>
            </a:r>
            <a:r>
              <a:rPr kumimoji="1" lang="ja-JP" altLang="en-US" sz="1800" dirty="0">
                <a:latin typeface="Noto Sans JP" panose="020B0600070205080204" charset="-128"/>
                <a:ea typeface="Noto Sans JP" panose="020B0600070205080204" charset="-128"/>
              </a:rPr>
              <a:t>．問合せ対応中　→　</a:t>
            </a:r>
            <a:r>
              <a:rPr kumimoji="1" lang="en-US" altLang="ja-JP" sz="1800" dirty="0">
                <a:latin typeface="Noto Sans JP" panose="020B0600070205080204" charset="-128"/>
                <a:ea typeface="Noto Sans JP" panose="020B0600070205080204" charset="-128"/>
              </a:rPr>
              <a:t>3</a:t>
            </a:r>
            <a:r>
              <a:rPr kumimoji="1" lang="ja-JP" altLang="en-US" sz="1800" dirty="0">
                <a:latin typeface="Noto Sans JP" panose="020B0600070205080204" charset="-128"/>
                <a:ea typeface="Noto Sans JP" panose="020B0600070205080204" charset="-128"/>
              </a:rPr>
              <a:t>．問合せ対応完了　→　</a:t>
            </a:r>
            <a:r>
              <a:rPr kumimoji="1" lang="en-US" altLang="ja-JP" sz="1800" dirty="0">
                <a:latin typeface="Noto Sans JP" panose="020B0600070205080204" charset="-128"/>
                <a:ea typeface="Noto Sans JP" panose="020B0600070205080204" charset="-128"/>
              </a:rPr>
              <a:t>4</a:t>
            </a:r>
            <a:r>
              <a:rPr kumimoji="1" lang="ja-JP" altLang="en-US" sz="1800" dirty="0">
                <a:latin typeface="Noto Sans JP" panose="020B0600070205080204" charset="-128"/>
                <a:ea typeface="Noto Sans JP" panose="020B0600070205080204" charset="-128"/>
              </a:rPr>
              <a:t>．クローズ</a:t>
            </a:r>
            <a:endParaRPr kumimoji="1" lang="en-US" altLang="ja-JP" sz="1800" dirty="0">
              <a:latin typeface="Noto Sans JP" panose="020B0600070205080204" charset="-128"/>
              <a:ea typeface="Noto Sans JP" panose="020B0600070205080204" charset="-128"/>
            </a:endParaRPr>
          </a:p>
          <a:p>
            <a:endParaRPr kumimoji="1" lang="ja-JP" altLang="en-US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sp>
        <p:nvSpPr>
          <p:cNvPr id="9" name="Google Shape;125;p2">
            <a:extLst>
              <a:ext uri="{FF2B5EF4-FFF2-40B4-BE49-F238E27FC236}">
                <a16:creationId xmlns:a16="http://schemas.microsoft.com/office/drawing/2014/main" id="{0E32DE4D-DBB1-6B83-7291-9B522DF0E1A1}"/>
              </a:ext>
            </a:extLst>
          </p:cNvPr>
          <p:cNvSpPr/>
          <p:nvPr/>
        </p:nvSpPr>
        <p:spPr>
          <a:xfrm>
            <a:off x="863771" y="2439000"/>
            <a:ext cx="10464457" cy="4044498"/>
          </a:xfrm>
          <a:prstGeom prst="roundRect">
            <a:avLst>
              <a:gd name="adj" fmla="val 6678"/>
            </a:avLst>
          </a:prstGeom>
          <a:noFill/>
          <a:ln w="38100" cap="flat" cmpd="sng">
            <a:solidFill>
              <a:srgbClr val="242C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889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BA3364-7567-DA61-D76A-D170C687B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676" y="2885188"/>
            <a:ext cx="11027324" cy="3443969"/>
          </a:xfrm>
        </p:spPr>
        <p:txBody>
          <a:bodyPr/>
          <a:lstStyle/>
          <a:p>
            <a:pPr marL="114300" indent="0">
              <a:buNone/>
            </a:pPr>
            <a:r>
              <a:rPr kumimoji="1" lang="ja-JP" altLang="en-US" sz="2400" u="sng" dirty="0"/>
              <a:t>管理業務：情報システム部の問合せ管理</a:t>
            </a:r>
            <a:endParaRPr kumimoji="1" lang="en-US" altLang="ja-JP" sz="2400" u="sng" dirty="0"/>
          </a:p>
          <a:p>
            <a:pPr marL="114300" indent="0">
              <a:buNone/>
            </a:pPr>
            <a:endParaRPr kumimoji="1" lang="en-US" altLang="ja-JP" dirty="0"/>
          </a:p>
          <a:p>
            <a:pPr marL="114300" indent="0">
              <a:buNone/>
            </a:pPr>
            <a:endParaRPr kumimoji="1" lang="en-US" altLang="ja-JP" dirty="0"/>
          </a:p>
          <a:p>
            <a:pPr marL="114300" indent="0">
              <a:buNone/>
            </a:pPr>
            <a:r>
              <a:rPr kumimoji="1" lang="ja-JP" altLang="en-US" sz="2400" dirty="0">
                <a:latin typeface="Noto Sans JP" panose="020B0600070205080204" charset="-128"/>
                <a:ea typeface="Noto Sans JP" panose="020B0600070205080204" charset="-128"/>
              </a:rPr>
              <a:t>　　問合せ受付待ち　→　問合せ対応中　→　問合せ対応完了　→　クローズ</a:t>
            </a:r>
            <a:endParaRPr kumimoji="1" lang="en-US" altLang="ja-JP" sz="2400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137321B-D6AB-9478-7541-A990AA56BB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7</a:t>
            </a:fld>
            <a:endParaRPr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DA63749-0829-31CB-3FCD-951231408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b="1" i="0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5</a:t>
            </a:r>
            <a:r>
              <a:rPr lang="ja-JP" altLang="ja-JP" sz="3200" b="1" i="0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．</a:t>
            </a:r>
            <a:r>
              <a:rPr lang="ja-JP" altLang="en-US" sz="3200" b="1" i="0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アクション（業務の処理）を定義する</a:t>
            </a:r>
            <a:endParaRPr kumimoji="1"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DB127D7-D10E-8750-D37E-E0C7F512FC1A}"/>
              </a:ext>
            </a:extLst>
          </p:cNvPr>
          <p:cNvGrpSpPr/>
          <p:nvPr/>
        </p:nvGrpSpPr>
        <p:grpSpPr>
          <a:xfrm>
            <a:off x="2786031" y="4142785"/>
            <a:ext cx="1789606" cy="268781"/>
            <a:chOff x="453333" y="5806780"/>
            <a:chExt cx="772493" cy="250345"/>
          </a:xfrm>
        </p:grpSpPr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82259481-8EFD-B108-192E-8F0B42282616}"/>
                </a:ext>
              </a:extLst>
            </p:cNvPr>
            <p:cNvCxnSpPr/>
            <p:nvPr/>
          </p:nvCxnSpPr>
          <p:spPr>
            <a:xfrm>
              <a:off x="1225826" y="5812243"/>
              <a:ext cx="0" cy="2448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010FA6E2-1D88-0D1C-8784-5F7E369A437C}"/>
                </a:ext>
              </a:extLst>
            </p:cNvPr>
            <p:cNvCxnSpPr/>
            <p:nvPr/>
          </p:nvCxnSpPr>
          <p:spPr>
            <a:xfrm>
              <a:off x="453333" y="5812243"/>
              <a:ext cx="7724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60AB6A7E-ACB1-B070-9A0C-34A3B39CFBD1}"/>
                </a:ext>
              </a:extLst>
            </p:cNvPr>
            <p:cNvCxnSpPr>
              <a:cxnSpLocks/>
            </p:cNvCxnSpPr>
            <p:nvPr/>
          </p:nvCxnSpPr>
          <p:spPr>
            <a:xfrm>
              <a:off x="453333" y="5806780"/>
              <a:ext cx="0" cy="250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6D37423-AD65-BB98-F4D5-B8182BBD6BB4}"/>
              </a:ext>
            </a:extLst>
          </p:cNvPr>
          <p:cNvSpPr txBox="1"/>
          <p:nvPr/>
        </p:nvSpPr>
        <p:spPr>
          <a:xfrm>
            <a:off x="2870346" y="3736086"/>
            <a:ext cx="162095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問合せを対応する</a:t>
            </a:r>
            <a:endParaRPr kumimoji="1" lang="ja-JP" altLang="en-US" sz="1400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E8D829C-EDDB-ACA5-9FBA-1D83B28BDFCD}"/>
              </a:ext>
            </a:extLst>
          </p:cNvPr>
          <p:cNvGrpSpPr/>
          <p:nvPr/>
        </p:nvGrpSpPr>
        <p:grpSpPr>
          <a:xfrm>
            <a:off x="5558130" y="4137583"/>
            <a:ext cx="1789603" cy="268781"/>
            <a:chOff x="453333" y="5806780"/>
            <a:chExt cx="772493" cy="250345"/>
          </a:xfrm>
        </p:grpSpPr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3C42255F-BA80-3CEE-BB73-04BE86E4C71F}"/>
                </a:ext>
              </a:extLst>
            </p:cNvPr>
            <p:cNvCxnSpPr/>
            <p:nvPr/>
          </p:nvCxnSpPr>
          <p:spPr>
            <a:xfrm>
              <a:off x="1225826" y="5812243"/>
              <a:ext cx="0" cy="2448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06FB82FC-A321-5008-57F3-7B643DD1CC6F}"/>
                </a:ext>
              </a:extLst>
            </p:cNvPr>
            <p:cNvCxnSpPr/>
            <p:nvPr/>
          </p:nvCxnSpPr>
          <p:spPr>
            <a:xfrm>
              <a:off x="453333" y="5812243"/>
              <a:ext cx="7724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2C8E8289-3639-8233-B530-67ED51C9342A}"/>
                </a:ext>
              </a:extLst>
            </p:cNvPr>
            <p:cNvCxnSpPr>
              <a:cxnSpLocks/>
            </p:cNvCxnSpPr>
            <p:nvPr/>
          </p:nvCxnSpPr>
          <p:spPr>
            <a:xfrm>
              <a:off x="453333" y="5806780"/>
              <a:ext cx="0" cy="250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7CADB24-3AE0-9FC2-FE04-45BFA8D968FE}"/>
              </a:ext>
            </a:extLst>
          </p:cNvPr>
          <p:cNvSpPr txBox="1"/>
          <p:nvPr/>
        </p:nvSpPr>
        <p:spPr>
          <a:xfrm>
            <a:off x="5472066" y="3732848"/>
            <a:ext cx="19657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問合せ対応を完了する</a:t>
            </a:r>
            <a:endParaRPr kumimoji="1" lang="ja-JP" altLang="en-US" sz="1400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237B831-0906-640D-2C51-7E9E9869D664}"/>
              </a:ext>
            </a:extLst>
          </p:cNvPr>
          <p:cNvGrpSpPr/>
          <p:nvPr/>
        </p:nvGrpSpPr>
        <p:grpSpPr>
          <a:xfrm>
            <a:off x="8456835" y="4140031"/>
            <a:ext cx="1889299" cy="268781"/>
            <a:chOff x="453333" y="5806780"/>
            <a:chExt cx="772493" cy="250345"/>
          </a:xfrm>
        </p:grpSpPr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3B5EE44D-CA9A-91AC-C86B-2B3FC927A463}"/>
                </a:ext>
              </a:extLst>
            </p:cNvPr>
            <p:cNvCxnSpPr/>
            <p:nvPr/>
          </p:nvCxnSpPr>
          <p:spPr>
            <a:xfrm>
              <a:off x="1225826" y="5812243"/>
              <a:ext cx="0" cy="2448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6455ADFF-A6E3-0426-7C6E-EEA96C801AED}"/>
                </a:ext>
              </a:extLst>
            </p:cNvPr>
            <p:cNvCxnSpPr/>
            <p:nvPr/>
          </p:nvCxnSpPr>
          <p:spPr>
            <a:xfrm>
              <a:off x="453333" y="5812243"/>
              <a:ext cx="7724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CA953BAF-4AD9-F91D-CB31-60BD8DABDE85}"/>
                </a:ext>
              </a:extLst>
            </p:cNvPr>
            <p:cNvCxnSpPr>
              <a:cxnSpLocks/>
            </p:cNvCxnSpPr>
            <p:nvPr/>
          </p:nvCxnSpPr>
          <p:spPr>
            <a:xfrm>
              <a:off x="453333" y="5806780"/>
              <a:ext cx="0" cy="250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CD2B9C-FC32-F802-C5B8-9DD435DA9578}"/>
              </a:ext>
            </a:extLst>
          </p:cNvPr>
          <p:cNvSpPr txBox="1"/>
          <p:nvPr/>
        </p:nvSpPr>
        <p:spPr>
          <a:xfrm>
            <a:off x="8418598" y="3732848"/>
            <a:ext cx="196577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問合せをクローズする</a:t>
            </a:r>
            <a:endParaRPr kumimoji="1" lang="ja-JP" altLang="en-US" sz="1400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697316D-A6A4-874A-A7F0-33AB2CA10D6B}"/>
              </a:ext>
            </a:extLst>
          </p:cNvPr>
          <p:cNvGrpSpPr/>
          <p:nvPr/>
        </p:nvGrpSpPr>
        <p:grpSpPr>
          <a:xfrm rot="10800000">
            <a:off x="2786029" y="4976371"/>
            <a:ext cx="1789603" cy="241735"/>
            <a:chOff x="453330" y="5812243"/>
            <a:chExt cx="772496" cy="250345"/>
          </a:xfrm>
        </p:grpSpPr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5DC3F2EE-13DB-5F8E-2F87-0D9B289FAB76}"/>
                </a:ext>
              </a:extLst>
            </p:cNvPr>
            <p:cNvCxnSpPr/>
            <p:nvPr/>
          </p:nvCxnSpPr>
          <p:spPr>
            <a:xfrm>
              <a:off x="1225826" y="5812243"/>
              <a:ext cx="0" cy="2448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34712B3D-105F-8C16-8FBB-311402670BEC}"/>
                </a:ext>
              </a:extLst>
            </p:cNvPr>
            <p:cNvCxnSpPr/>
            <p:nvPr/>
          </p:nvCxnSpPr>
          <p:spPr>
            <a:xfrm>
              <a:off x="453333" y="5812243"/>
              <a:ext cx="7724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C83137B0-6B49-7E5B-6552-BF061BDE1315}"/>
                </a:ext>
              </a:extLst>
            </p:cNvPr>
            <p:cNvCxnSpPr>
              <a:cxnSpLocks/>
            </p:cNvCxnSpPr>
            <p:nvPr/>
          </p:nvCxnSpPr>
          <p:spPr>
            <a:xfrm>
              <a:off x="453330" y="5812243"/>
              <a:ext cx="0" cy="250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E131EF0-6CB5-6F00-452F-9E25ED36E5A6}"/>
              </a:ext>
            </a:extLst>
          </p:cNvPr>
          <p:cNvSpPr txBox="1"/>
          <p:nvPr/>
        </p:nvSpPr>
        <p:spPr>
          <a:xfrm>
            <a:off x="2602405" y="5304733"/>
            <a:ext cx="215684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問合せ内容が不明のため</a:t>
            </a:r>
            <a:endParaRPr kumimoji="1" lang="en-US" altLang="ja-JP" dirty="0">
              <a:latin typeface="Noto Sans JP" panose="020B0600070205080204" charset="-128"/>
              <a:ea typeface="Noto Sans JP" panose="020B0600070205080204" charset="-128"/>
            </a:endParaRPr>
          </a:p>
          <a:p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確認する</a:t>
            </a:r>
            <a:endParaRPr kumimoji="1" lang="en-US" altLang="ja-JP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sp>
        <p:nvSpPr>
          <p:cNvPr id="36" name="Google Shape;125;p2">
            <a:extLst>
              <a:ext uri="{FF2B5EF4-FFF2-40B4-BE49-F238E27FC236}">
                <a16:creationId xmlns:a16="http://schemas.microsoft.com/office/drawing/2014/main" id="{74BA4A70-9D4E-A466-D6B2-6FDF80247A4C}"/>
              </a:ext>
            </a:extLst>
          </p:cNvPr>
          <p:cNvSpPr/>
          <p:nvPr/>
        </p:nvSpPr>
        <p:spPr>
          <a:xfrm>
            <a:off x="479502" y="2589563"/>
            <a:ext cx="11257672" cy="4044498"/>
          </a:xfrm>
          <a:prstGeom prst="roundRect">
            <a:avLst>
              <a:gd name="adj" fmla="val 6678"/>
            </a:avLst>
          </a:prstGeom>
          <a:noFill/>
          <a:ln w="38100" cap="flat" cmpd="sng">
            <a:solidFill>
              <a:srgbClr val="242C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endParaRPr dirty="0"/>
          </a:p>
        </p:txBody>
      </p:sp>
      <p:sp>
        <p:nvSpPr>
          <p:cNvPr id="37" name="テキスト プレースホルダー 1">
            <a:extLst>
              <a:ext uri="{FF2B5EF4-FFF2-40B4-BE49-F238E27FC236}">
                <a16:creationId xmlns:a16="http://schemas.microsoft.com/office/drawing/2014/main" id="{8C8D6B9B-410B-CFA8-A48F-9861F85FD4A6}"/>
              </a:ext>
            </a:extLst>
          </p:cNvPr>
          <p:cNvSpPr txBox="1">
            <a:spLocks/>
          </p:cNvSpPr>
          <p:nvPr/>
        </p:nvSpPr>
        <p:spPr>
          <a:xfrm>
            <a:off x="454826" y="1079133"/>
            <a:ext cx="8852450" cy="22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kumimoji="1" lang="en-US" altLang="ja-JP" sz="1800" dirty="0"/>
              <a:t>【</a:t>
            </a:r>
            <a:r>
              <a:rPr kumimoji="1" lang="ja-JP" altLang="en-US" sz="1800" dirty="0"/>
              <a:t>アクションの定義</a:t>
            </a:r>
            <a:r>
              <a:rPr kumimoji="1" lang="en-US" altLang="ja-JP" sz="1800" dirty="0"/>
              <a:t>】</a:t>
            </a:r>
          </a:p>
          <a:p>
            <a:pPr marL="114300" indent="0">
              <a:buFont typeface="Arial"/>
              <a:buNone/>
            </a:pPr>
            <a:r>
              <a:rPr kumimoji="1" lang="ja-JP" altLang="en-US" sz="1800" dirty="0"/>
              <a:t>　アクションとは「操作」です。</a:t>
            </a:r>
            <a:endParaRPr kumimoji="1" lang="en-US" altLang="ja-JP" sz="1800" dirty="0"/>
          </a:p>
          <a:p>
            <a:pPr marL="114300" indent="0">
              <a:buFont typeface="Arial"/>
              <a:buNone/>
            </a:pPr>
            <a:r>
              <a:rPr kumimoji="1" lang="ja-JP" altLang="en-US" sz="1800" dirty="0"/>
              <a:t>　各ステータスごとにどういうアクション（処理）をするかを定義します。　　</a:t>
            </a:r>
            <a:endParaRPr kumimoji="1" lang="en-US" altLang="ja-JP" sz="1800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2B7F778-C276-718D-8D73-17AE4C5A074A}"/>
              </a:ext>
            </a:extLst>
          </p:cNvPr>
          <p:cNvCxnSpPr>
            <a:cxnSpLocks/>
          </p:cNvCxnSpPr>
          <p:nvPr/>
        </p:nvCxnSpPr>
        <p:spPr>
          <a:xfrm>
            <a:off x="1586575" y="4172954"/>
            <a:ext cx="0" cy="2917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FDA5A2-181B-0690-C92D-30535B031FD5}"/>
              </a:ext>
            </a:extLst>
          </p:cNvPr>
          <p:cNvSpPr txBox="1"/>
          <p:nvPr/>
        </p:nvSpPr>
        <p:spPr>
          <a:xfrm>
            <a:off x="822236" y="3736085"/>
            <a:ext cx="162095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問合せの新規作成</a:t>
            </a:r>
            <a:endParaRPr kumimoji="1" lang="ja-JP" altLang="en-US" sz="1400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D16B73-5B41-8D96-C056-FFD219DC1E73}"/>
              </a:ext>
            </a:extLst>
          </p:cNvPr>
          <p:cNvSpPr txBox="1"/>
          <p:nvPr/>
        </p:nvSpPr>
        <p:spPr>
          <a:xfrm>
            <a:off x="5558130" y="6163821"/>
            <a:ext cx="32367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問合せ対応不要のため、クローズする</a:t>
            </a:r>
            <a:endParaRPr kumimoji="1" lang="ja-JP" altLang="en-US" sz="1400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FB83193-43BA-CFF6-7F15-18D7DDE56AC1}"/>
              </a:ext>
            </a:extLst>
          </p:cNvPr>
          <p:cNvGrpSpPr/>
          <p:nvPr/>
        </p:nvGrpSpPr>
        <p:grpSpPr>
          <a:xfrm rot="10800000" flipH="1">
            <a:off x="1937757" y="4898374"/>
            <a:ext cx="8630849" cy="1148558"/>
            <a:chOff x="453333" y="5806780"/>
            <a:chExt cx="772493" cy="250345"/>
          </a:xfrm>
        </p:grpSpPr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77A2CA10-A5C4-945E-947A-B1777566B968}"/>
                </a:ext>
              </a:extLst>
            </p:cNvPr>
            <p:cNvCxnSpPr/>
            <p:nvPr/>
          </p:nvCxnSpPr>
          <p:spPr>
            <a:xfrm>
              <a:off x="1225826" y="5812243"/>
              <a:ext cx="0" cy="2448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FA943F17-183A-7AD6-0832-03C693ADE931}"/>
                </a:ext>
              </a:extLst>
            </p:cNvPr>
            <p:cNvCxnSpPr/>
            <p:nvPr/>
          </p:nvCxnSpPr>
          <p:spPr>
            <a:xfrm>
              <a:off x="453333" y="5812243"/>
              <a:ext cx="7724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B96C0D2E-EFCF-AA72-6506-38351121DFFA}"/>
                </a:ext>
              </a:extLst>
            </p:cNvPr>
            <p:cNvCxnSpPr>
              <a:cxnSpLocks/>
            </p:cNvCxnSpPr>
            <p:nvPr/>
          </p:nvCxnSpPr>
          <p:spPr>
            <a:xfrm>
              <a:off x="453333" y="5806780"/>
              <a:ext cx="0" cy="250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50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456569" y="1066207"/>
            <a:ext cx="10953811" cy="1396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sz="1800" b="0" i="0" u="none" strike="noStrike" cap="none" dirty="0">
                <a:solidFill>
                  <a:schemeClr val="dk1"/>
                </a:solidFill>
              </a:rPr>
              <a:t>【</a:t>
            </a:r>
            <a:r>
              <a:rPr lang="ja-JP" altLang="en-US" sz="1800" b="0" i="0" u="none" strike="noStrike" cap="none" dirty="0">
                <a:solidFill>
                  <a:schemeClr val="dk1"/>
                </a:solidFill>
              </a:rPr>
              <a:t>各種</a:t>
            </a:r>
            <a:r>
              <a:rPr lang="ja-JP" altLang="en-US" sz="1800" dirty="0"/>
              <a:t>権限の割り当て</a:t>
            </a:r>
            <a:r>
              <a:rPr lang="ja-JP" sz="1800" b="0" i="0" u="none" strike="noStrike" cap="none" dirty="0">
                <a:solidFill>
                  <a:schemeClr val="dk1"/>
                </a:solidFill>
              </a:rPr>
              <a:t>】</a:t>
            </a:r>
            <a:endParaRPr sz="1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altLang="en-US" sz="1800" dirty="0"/>
              <a:t>　必要に応じて権限の割り当てを行います。</a:t>
            </a:r>
            <a:endParaRPr lang="en-US" altLang="ja-JP" sz="1800" b="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altLang="en-US" sz="1800" b="0" i="0" u="none" strike="noStrike" cap="none" dirty="0">
                <a:solidFill>
                  <a:schemeClr val="dk1"/>
                </a:solidFill>
              </a:rPr>
              <a:t>　</a:t>
            </a:r>
            <a:r>
              <a:rPr lang="en-US" altLang="ja-JP" sz="1800" b="0" i="0" u="none" strike="noStrike" cap="none" dirty="0" err="1">
                <a:solidFill>
                  <a:schemeClr val="dk1"/>
                </a:solidFill>
              </a:rPr>
              <a:t>SmartStage</a:t>
            </a:r>
            <a:r>
              <a:rPr lang="en-US" altLang="ja-JP" sz="1800" b="0" i="0" u="none" strike="noStrike" cap="none" dirty="0">
                <a:solidFill>
                  <a:schemeClr val="dk1"/>
                </a:solidFill>
              </a:rPr>
              <a:t> ServiceDesk</a:t>
            </a:r>
            <a:r>
              <a:rPr lang="ja-JP" altLang="en-US" sz="1800" b="0" i="0" u="none" strike="noStrike" cap="none" dirty="0">
                <a:solidFill>
                  <a:schemeClr val="dk1"/>
                </a:solidFill>
              </a:rPr>
              <a:t>は以下</a:t>
            </a:r>
            <a:r>
              <a:rPr lang="en-US" altLang="ja-JP" sz="1800" b="0" i="0" u="none" strike="noStrike" cap="none" dirty="0">
                <a:solidFill>
                  <a:schemeClr val="dk1"/>
                </a:solidFill>
              </a:rPr>
              <a:t>4</a:t>
            </a:r>
            <a:r>
              <a:rPr lang="ja-JP" altLang="en-US" sz="1800" b="0" i="0" u="none" strike="noStrike" cap="none" dirty="0">
                <a:solidFill>
                  <a:schemeClr val="dk1"/>
                </a:solidFill>
              </a:rPr>
              <a:t>つの権限をアクションによって公開範囲を広げることができます。</a:t>
            </a:r>
            <a:endParaRPr lang="en-US" altLang="ja-JP" sz="1800" b="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65" name="Google Shape;165;p27"/>
          <p:cNvSpPr txBox="1">
            <a:spLocks noGrp="1"/>
          </p:cNvSpPr>
          <p:nvPr>
            <p:ph type="sldNum" idx="12"/>
          </p:nvPr>
        </p:nvSpPr>
        <p:spPr>
          <a:xfrm>
            <a:off x="9252439" y="641564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>
                <a:latin typeface="Noto Sans JP"/>
                <a:ea typeface="Noto Sans JP"/>
                <a:cs typeface="Noto Sans JP"/>
                <a:sym typeface="Noto Sans JP"/>
              </a:rPr>
              <a:t>8</a:t>
            </a:fld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399989" y="223939"/>
            <a:ext cx="89621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altLang="ja-JP" sz="3200" b="1" i="0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6</a:t>
            </a:r>
            <a:r>
              <a:rPr lang="ja-JP" altLang="ja-JP" sz="3200" b="1" i="0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．</a:t>
            </a:r>
            <a:r>
              <a:rPr lang="ja-JP" altLang="en-US" sz="3200" b="1" i="0" strike="noStrike" cap="none" dirty="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各種権限を割り当てる</a:t>
            </a:r>
            <a:endParaRPr dirty="0"/>
          </a:p>
        </p:txBody>
      </p:sp>
      <p:pic>
        <p:nvPicPr>
          <p:cNvPr id="167" name="Google Shape;167;p27"/>
          <p:cNvPicPr preferRelativeResize="0"/>
          <p:nvPr/>
        </p:nvPicPr>
        <p:blipFill rotWithShape="1">
          <a:blip r:embed="rId3">
            <a:alphaModFix/>
          </a:blip>
          <a:srcRect t="9466" r="84619" b="60137"/>
          <a:stretch/>
        </p:blipFill>
        <p:spPr>
          <a:xfrm>
            <a:off x="2167147" y="3297060"/>
            <a:ext cx="1065265" cy="879025"/>
          </a:xfrm>
          <a:prstGeom prst="rect">
            <a:avLst/>
          </a:prstGeom>
          <a:solidFill>
            <a:srgbClr val="7F7F7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7"/>
          <p:cNvPicPr preferRelativeResize="0"/>
          <p:nvPr/>
        </p:nvPicPr>
        <p:blipFill rotWithShape="1">
          <a:blip r:embed="rId4">
            <a:alphaModFix/>
          </a:blip>
          <a:srcRect t="9232" r="84619" b="64086"/>
          <a:stretch/>
        </p:blipFill>
        <p:spPr>
          <a:xfrm>
            <a:off x="781852" y="3294812"/>
            <a:ext cx="1065265" cy="852837"/>
          </a:xfrm>
          <a:prstGeom prst="rect">
            <a:avLst/>
          </a:prstGeom>
          <a:solidFill>
            <a:srgbClr val="7F7F7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7"/>
          <p:cNvPicPr preferRelativeResize="0"/>
          <p:nvPr/>
        </p:nvPicPr>
        <p:blipFill rotWithShape="1">
          <a:blip r:embed="rId5">
            <a:alphaModFix/>
          </a:blip>
          <a:srcRect l="1628" t="2676" r="74695" b="75916"/>
          <a:stretch/>
        </p:blipFill>
        <p:spPr>
          <a:xfrm>
            <a:off x="7220997" y="5419558"/>
            <a:ext cx="2352173" cy="996086"/>
          </a:xfrm>
          <a:prstGeom prst="rect">
            <a:avLst/>
          </a:prstGeom>
          <a:solidFill>
            <a:srgbClr val="7F7F7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7"/>
          <p:cNvPicPr preferRelativeResize="0"/>
          <p:nvPr/>
        </p:nvPicPr>
        <p:blipFill rotWithShape="1">
          <a:blip r:embed="rId6">
            <a:alphaModFix/>
          </a:blip>
          <a:srcRect l="192" t="10025" r="51439" b="33720"/>
          <a:stretch/>
        </p:blipFill>
        <p:spPr>
          <a:xfrm>
            <a:off x="7297872" y="3167839"/>
            <a:ext cx="2146852" cy="1120582"/>
          </a:xfrm>
          <a:prstGeom prst="rect">
            <a:avLst/>
          </a:prstGeom>
          <a:solidFill>
            <a:srgbClr val="7F7F7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2" name="Google Shape;172;p27"/>
          <p:cNvSpPr/>
          <p:nvPr/>
        </p:nvSpPr>
        <p:spPr>
          <a:xfrm>
            <a:off x="688643" y="2616023"/>
            <a:ext cx="2403744" cy="304800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1" i="0" u="none" strike="noStrike" cap="none" dirty="0">
                <a:solidFill>
                  <a:sysClr val="windowText" lastClr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各種メニューの閲覧制限</a:t>
            </a:r>
            <a:endParaRPr sz="1200" b="1" i="0" u="none" strike="noStrike" cap="none" dirty="0">
              <a:solidFill>
                <a:sysClr val="windowText" lastClr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7169427" y="4715739"/>
            <a:ext cx="2403744" cy="304800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1" i="0" u="none" strike="noStrike" cap="none" dirty="0">
                <a:solidFill>
                  <a:sysClr val="windowText" lastClr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アクションの利用制限</a:t>
            </a:r>
            <a:endParaRPr sz="1200" b="1" i="0" u="none" strike="noStrike" cap="none" dirty="0">
              <a:solidFill>
                <a:sysClr val="windowText" lastClr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7169427" y="2616023"/>
            <a:ext cx="2403743" cy="304800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1" i="0" u="none" strike="noStrike" cap="none">
                <a:solidFill>
                  <a:sysClr val="windowText" lastClr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項目の閲覧制限</a:t>
            </a:r>
            <a:endParaRPr sz="1200" b="1" i="0" u="none" strike="noStrike" cap="none">
              <a:solidFill>
                <a:sysClr val="windowText" lastClr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 rotWithShape="1">
          <a:blip r:embed="rId7">
            <a:alphaModFix/>
          </a:blip>
          <a:srcRect b="20001"/>
          <a:stretch/>
        </p:blipFill>
        <p:spPr>
          <a:xfrm>
            <a:off x="688643" y="5323360"/>
            <a:ext cx="5125651" cy="1120583"/>
          </a:xfrm>
          <a:prstGeom prst="rect">
            <a:avLst/>
          </a:prstGeom>
          <a:solidFill>
            <a:srgbClr val="7F7F7F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6" name="Google Shape;176;p27"/>
          <p:cNvSpPr/>
          <p:nvPr/>
        </p:nvSpPr>
        <p:spPr>
          <a:xfrm>
            <a:off x="688644" y="4715739"/>
            <a:ext cx="2403743" cy="304800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1" i="0" u="none" strike="noStrike" cap="none">
                <a:solidFill>
                  <a:sysClr val="windowText" lastClr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チケットの閲覧制限</a:t>
            </a:r>
            <a:endParaRPr sz="1200" b="1" i="0" u="none" strike="noStrike" cap="none">
              <a:solidFill>
                <a:sysClr val="windowText" lastClr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フローチャート: 端子 24">
            <a:extLst>
              <a:ext uri="{FF2B5EF4-FFF2-40B4-BE49-F238E27FC236}">
                <a16:creationId xmlns:a16="http://schemas.microsoft.com/office/drawing/2014/main" id="{C1515DA9-A539-B9CA-3F61-ED77BACCF56C}"/>
              </a:ext>
            </a:extLst>
          </p:cNvPr>
          <p:cNvSpPr/>
          <p:nvPr/>
        </p:nvSpPr>
        <p:spPr>
          <a:xfrm>
            <a:off x="9493225" y="1111445"/>
            <a:ext cx="2502414" cy="1019508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: 他ページ結合子 21">
            <a:extLst>
              <a:ext uri="{FF2B5EF4-FFF2-40B4-BE49-F238E27FC236}">
                <a16:creationId xmlns:a16="http://schemas.microsoft.com/office/drawing/2014/main" id="{5C846024-42A3-368C-9B91-F984046B10E8}"/>
              </a:ext>
            </a:extLst>
          </p:cNvPr>
          <p:cNvSpPr/>
          <p:nvPr/>
        </p:nvSpPr>
        <p:spPr>
          <a:xfrm rot="16200000">
            <a:off x="2195820" y="2647401"/>
            <a:ext cx="565829" cy="2681890"/>
          </a:xfrm>
          <a:prstGeom prst="flowChartOffpage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他ページ結合子 20">
            <a:extLst>
              <a:ext uri="{FF2B5EF4-FFF2-40B4-BE49-F238E27FC236}">
                <a16:creationId xmlns:a16="http://schemas.microsoft.com/office/drawing/2014/main" id="{0649785D-EFB9-DCF8-CBD1-93876EE949BA}"/>
              </a:ext>
            </a:extLst>
          </p:cNvPr>
          <p:cNvSpPr/>
          <p:nvPr/>
        </p:nvSpPr>
        <p:spPr>
          <a:xfrm rot="16200000">
            <a:off x="7965159" y="2660272"/>
            <a:ext cx="602214" cy="2681894"/>
          </a:xfrm>
          <a:prstGeom prst="flowChartOffpage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他ページ結合子 19">
            <a:extLst>
              <a:ext uri="{FF2B5EF4-FFF2-40B4-BE49-F238E27FC236}">
                <a16:creationId xmlns:a16="http://schemas.microsoft.com/office/drawing/2014/main" id="{AC3D512D-D09B-6607-AD99-725D2CF9D939}"/>
              </a:ext>
            </a:extLst>
          </p:cNvPr>
          <p:cNvSpPr/>
          <p:nvPr/>
        </p:nvSpPr>
        <p:spPr>
          <a:xfrm rot="16200000">
            <a:off x="10530666" y="3156881"/>
            <a:ext cx="565829" cy="1653950"/>
          </a:xfrm>
          <a:prstGeom prst="flowChartOffpage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他ページ結合子 18">
            <a:extLst>
              <a:ext uri="{FF2B5EF4-FFF2-40B4-BE49-F238E27FC236}">
                <a16:creationId xmlns:a16="http://schemas.microsoft.com/office/drawing/2014/main" id="{5646FE3E-DD5A-FFE8-E632-3F5C7ECC9A31}"/>
              </a:ext>
            </a:extLst>
          </p:cNvPr>
          <p:cNvSpPr/>
          <p:nvPr/>
        </p:nvSpPr>
        <p:spPr>
          <a:xfrm rot="16200000">
            <a:off x="5078107" y="2801016"/>
            <a:ext cx="565829" cy="2380351"/>
          </a:xfrm>
          <a:prstGeom prst="flowChartOffpage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BA3364-7567-DA61-D76A-D170C687B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73" y="1628332"/>
            <a:ext cx="11130160" cy="261207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kumimoji="1" lang="en-US" altLang="ja-JP" dirty="0"/>
          </a:p>
          <a:p>
            <a:pPr marL="114300" indent="0">
              <a:buNone/>
            </a:pPr>
            <a:endParaRPr kumimoji="1" lang="en-US" altLang="ja-JP" dirty="0"/>
          </a:p>
          <a:p>
            <a:pPr marL="114300" indent="0">
              <a:buNone/>
            </a:pPr>
            <a:endParaRPr kumimoji="1" lang="en-US" altLang="ja-JP" dirty="0"/>
          </a:p>
          <a:p>
            <a:pPr marL="114300" indent="0">
              <a:buNone/>
            </a:pPr>
            <a:endParaRPr kumimoji="1" lang="en-US" altLang="ja-JP" dirty="0"/>
          </a:p>
          <a:p>
            <a:pPr marL="114300" indent="0">
              <a:buNone/>
            </a:pPr>
            <a:r>
              <a:rPr kumimoji="1" lang="ja-JP" altLang="en-US" sz="2400" dirty="0"/>
              <a:t>　　</a:t>
            </a:r>
            <a:r>
              <a:rPr kumimoji="1" lang="ja-JP" altLang="en-US" sz="2400" dirty="0">
                <a:latin typeface="Noto Sans JP" panose="020B0600070205080204" charset="-128"/>
                <a:ea typeface="Noto Sans JP" panose="020B0600070205080204" charset="-128"/>
              </a:rPr>
              <a:t>問合せ受付待ち　　　問合せ対応中　　　問合せ対応完了　　　クローズ</a:t>
            </a:r>
            <a:endParaRPr kumimoji="1" lang="en-US" altLang="ja-JP" sz="24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137321B-D6AB-9478-7541-A990AA56BB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9</a:t>
            </a:fld>
            <a:endParaRPr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DA63749-0829-31CB-3FCD-951231408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7</a:t>
            </a:r>
            <a:r>
              <a:rPr lang="ja-JP" altLang="en-US" b="1" dirty="0"/>
              <a:t>．完成イメージについて</a:t>
            </a:r>
            <a:endParaRPr kumimoji="1" lang="ja-JP" altLang="en-US" dirty="0"/>
          </a:p>
        </p:txBody>
      </p:sp>
      <p:pic>
        <p:nvPicPr>
          <p:cNvPr id="35" name="グラフィックス 34" descr="コール センター 単色塗りつぶし">
            <a:extLst>
              <a:ext uri="{FF2B5EF4-FFF2-40B4-BE49-F238E27FC236}">
                <a16:creationId xmlns:a16="http://schemas.microsoft.com/office/drawing/2014/main" id="{C7D7A930-4185-4725-3F62-4EDF21B58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1544" y="2000622"/>
            <a:ext cx="709871" cy="709871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F0EFD70-19AB-0FB7-4C5E-B52E1F3DE2B2}"/>
              </a:ext>
            </a:extLst>
          </p:cNvPr>
          <p:cNvSpPr txBox="1"/>
          <p:nvPr/>
        </p:nvSpPr>
        <p:spPr>
          <a:xfrm>
            <a:off x="1353380" y="2720048"/>
            <a:ext cx="631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Noto Sans JP" panose="020B0600070205080204" charset="-128"/>
                <a:ea typeface="Noto Sans JP" panose="020B0600070205080204" charset="-128"/>
              </a:rPr>
              <a:t>従業員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7491284-0981-C829-2816-E24120D39C78}"/>
              </a:ext>
            </a:extLst>
          </p:cNvPr>
          <p:cNvSpPr txBox="1"/>
          <p:nvPr/>
        </p:nvSpPr>
        <p:spPr>
          <a:xfrm>
            <a:off x="3125562" y="2650798"/>
            <a:ext cx="110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Noto Sans JP" panose="020B0600070205080204" charset="-128"/>
                <a:ea typeface="Noto Sans JP" panose="020B0600070205080204" charset="-128"/>
              </a:rPr>
              <a:t>情報システム部</a:t>
            </a:r>
            <a:endParaRPr kumimoji="1" lang="en-US" altLang="ja-JP" sz="900" b="1" dirty="0">
              <a:latin typeface="Noto Sans JP" panose="020B0600070205080204" charset="-128"/>
              <a:ea typeface="Noto Sans JP" panose="020B0600070205080204" charset="-128"/>
            </a:endParaRPr>
          </a:p>
          <a:p>
            <a:r>
              <a:rPr kumimoji="1" lang="ja-JP" altLang="en-US" sz="900" b="1" dirty="0">
                <a:latin typeface="Noto Sans JP" panose="020B0600070205080204" charset="-128"/>
                <a:ea typeface="Noto Sans JP" panose="020B0600070205080204" charset="-128"/>
              </a:rPr>
              <a:t>（問合せ受付者）</a:t>
            </a:r>
          </a:p>
        </p:txBody>
      </p:sp>
      <p:pic>
        <p:nvPicPr>
          <p:cNvPr id="34" name="グラフィックス 33" descr="オフィス ワーカー (男性) 単色塗りつぶし">
            <a:extLst>
              <a:ext uri="{FF2B5EF4-FFF2-40B4-BE49-F238E27FC236}">
                <a16:creationId xmlns:a16="http://schemas.microsoft.com/office/drawing/2014/main" id="{F8D39A10-7E44-E98A-4014-C1C662AFB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8323" y="1898196"/>
            <a:ext cx="783655" cy="783655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C1C44DC-8FD0-C52F-A3EB-41B5D7EB91C0}"/>
              </a:ext>
            </a:extLst>
          </p:cNvPr>
          <p:cNvSpPr txBox="1"/>
          <p:nvPr/>
        </p:nvSpPr>
        <p:spPr>
          <a:xfrm>
            <a:off x="8583435" y="2643340"/>
            <a:ext cx="102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Noto Sans JP" panose="020B0600070205080204" charset="-128"/>
                <a:ea typeface="Noto Sans JP" panose="020B0600070205080204" charset="-128"/>
              </a:rPr>
              <a:t>情報システム部</a:t>
            </a:r>
            <a:endParaRPr kumimoji="1" lang="en-US" altLang="ja-JP" sz="900" b="1" dirty="0">
              <a:latin typeface="Noto Sans JP" panose="020B0600070205080204" charset="-128"/>
              <a:ea typeface="Noto Sans JP" panose="020B0600070205080204" charset="-128"/>
            </a:endParaRPr>
          </a:p>
          <a:p>
            <a:r>
              <a:rPr kumimoji="1" lang="ja-JP" altLang="en-US" sz="900" b="1" dirty="0">
                <a:latin typeface="Noto Sans JP" panose="020B0600070205080204" charset="-128"/>
                <a:ea typeface="Noto Sans JP" panose="020B0600070205080204" charset="-128"/>
              </a:rPr>
              <a:t>　（責任者）</a:t>
            </a:r>
          </a:p>
        </p:txBody>
      </p:sp>
      <p:pic>
        <p:nvPicPr>
          <p:cNvPr id="43" name="グラフィックス 42" descr="オフィス ワーカー (女性) 単色塗りつぶし">
            <a:extLst>
              <a:ext uri="{FF2B5EF4-FFF2-40B4-BE49-F238E27FC236}">
                <a16:creationId xmlns:a16="http://schemas.microsoft.com/office/drawing/2014/main" id="{90CAE172-59B2-382F-8DCA-4CC5EF43E9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6108" y="1986652"/>
            <a:ext cx="739217" cy="739217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60E6C57-FA35-AEE3-A635-2EAFACFDCCC3}"/>
              </a:ext>
            </a:extLst>
          </p:cNvPr>
          <p:cNvSpPr txBox="1"/>
          <p:nvPr/>
        </p:nvSpPr>
        <p:spPr>
          <a:xfrm>
            <a:off x="305811" y="5060020"/>
            <a:ext cx="2151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Noto Sans JP" panose="020B0600070205080204" charset="-128"/>
                <a:ea typeface="Noto Sans JP" panose="020B0600070205080204" charset="-128"/>
              </a:rPr>
              <a:t>＜管理項目＞</a:t>
            </a:r>
            <a:endParaRPr lang="en-US" altLang="ja-JP" dirty="0">
              <a:latin typeface="Noto Sans JP" panose="020B0600070205080204" charset="-128"/>
              <a:ea typeface="Noto Sans JP" panose="020B0600070205080204" charset="-128"/>
            </a:endParaRPr>
          </a:p>
          <a:p>
            <a:r>
              <a:rPr lang="ja-JP" altLang="en-US" dirty="0">
                <a:latin typeface="Noto Sans JP" panose="020B0600070205080204" charset="-128"/>
                <a:ea typeface="Noto Sans JP" panose="020B0600070205080204" charset="-128"/>
              </a:rPr>
              <a:t>・問合せの件名</a:t>
            </a:r>
            <a:endParaRPr lang="en-US" altLang="ja-JP" dirty="0">
              <a:latin typeface="Noto Sans JP" panose="020B0600070205080204" charset="-128"/>
              <a:ea typeface="Noto Sans JP" panose="020B0600070205080204" charset="-128"/>
            </a:endParaRPr>
          </a:p>
          <a:p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・質問の内容</a:t>
            </a:r>
            <a:endParaRPr kumimoji="1" lang="en-US" altLang="ja-JP" dirty="0">
              <a:latin typeface="Noto Sans JP" panose="020B0600070205080204" charset="-128"/>
              <a:ea typeface="Noto Sans JP" panose="020B0600070205080204" charset="-128"/>
            </a:endParaRPr>
          </a:p>
          <a:p>
            <a:r>
              <a:rPr lang="ja-JP" altLang="en-US" dirty="0">
                <a:latin typeface="Noto Sans JP" panose="020B0600070205080204" charset="-128"/>
                <a:ea typeface="Noto Sans JP" panose="020B0600070205080204" charset="-128"/>
              </a:rPr>
              <a:t>・対応完了希望日　</a:t>
            </a:r>
            <a:endParaRPr lang="en-US" altLang="ja-JP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CC8FEA2C-8390-CB1E-EE15-6F6165DA5A96}"/>
              </a:ext>
            </a:extLst>
          </p:cNvPr>
          <p:cNvGrpSpPr/>
          <p:nvPr/>
        </p:nvGrpSpPr>
        <p:grpSpPr>
          <a:xfrm rot="10800000">
            <a:off x="2714026" y="4359618"/>
            <a:ext cx="1789606" cy="305103"/>
            <a:chOff x="453330" y="5812243"/>
            <a:chExt cx="772496" cy="250345"/>
          </a:xfrm>
        </p:grpSpPr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2120655B-4F11-37D6-496C-9DE1B80C3FA7}"/>
                </a:ext>
              </a:extLst>
            </p:cNvPr>
            <p:cNvCxnSpPr/>
            <p:nvPr/>
          </p:nvCxnSpPr>
          <p:spPr>
            <a:xfrm>
              <a:off x="1225826" y="5812243"/>
              <a:ext cx="0" cy="2448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D6D0DBDF-9BA1-3AEB-2A21-3EED298E4F0A}"/>
                </a:ext>
              </a:extLst>
            </p:cNvPr>
            <p:cNvCxnSpPr/>
            <p:nvPr/>
          </p:nvCxnSpPr>
          <p:spPr>
            <a:xfrm>
              <a:off x="453333" y="5812243"/>
              <a:ext cx="7724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590F9FA6-DCD3-6A5F-6313-10FBE2C46581}"/>
                </a:ext>
              </a:extLst>
            </p:cNvPr>
            <p:cNvCxnSpPr>
              <a:cxnSpLocks/>
            </p:cNvCxnSpPr>
            <p:nvPr/>
          </p:nvCxnSpPr>
          <p:spPr>
            <a:xfrm>
              <a:off x="453330" y="5812243"/>
              <a:ext cx="0" cy="250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C81BA1B-544F-88AD-D704-EF4C9504E179}"/>
              </a:ext>
            </a:extLst>
          </p:cNvPr>
          <p:cNvSpPr txBox="1"/>
          <p:nvPr/>
        </p:nvSpPr>
        <p:spPr>
          <a:xfrm>
            <a:off x="2548058" y="4804803"/>
            <a:ext cx="215684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問合せ内容が不明のため</a:t>
            </a:r>
            <a:endParaRPr kumimoji="1" lang="en-US" altLang="ja-JP" dirty="0">
              <a:latin typeface="Noto Sans JP" panose="020B0600070205080204" charset="-128"/>
              <a:ea typeface="Noto Sans JP" panose="020B0600070205080204" charset="-128"/>
            </a:endParaRPr>
          </a:p>
          <a:p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確認する</a:t>
            </a:r>
            <a:endParaRPr kumimoji="1" lang="en-US" altLang="ja-JP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1CA1D2A1-FDC4-38A0-EC10-3C1E5A604654}"/>
              </a:ext>
            </a:extLst>
          </p:cNvPr>
          <p:cNvCxnSpPr>
            <a:cxnSpLocks/>
          </p:cNvCxnSpPr>
          <p:nvPr/>
        </p:nvCxnSpPr>
        <p:spPr>
          <a:xfrm>
            <a:off x="1598392" y="3387398"/>
            <a:ext cx="0" cy="2917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940FDF34-E73F-25D5-C390-FACA928E45C2}"/>
              </a:ext>
            </a:extLst>
          </p:cNvPr>
          <p:cNvSpPr txBox="1"/>
          <p:nvPr/>
        </p:nvSpPr>
        <p:spPr>
          <a:xfrm>
            <a:off x="819896" y="3009339"/>
            <a:ext cx="162095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問合せを依頼する</a:t>
            </a:r>
            <a:endParaRPr kumimoji="1" lang="ja-JP" altLang="en-US" sz="1400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9BA19749-A2F4-02A5-AD98-1F4B37428EE4}"/>
              </a:ext>
            </a:extLst>
          </p:cNvPr>
          <p:cNvGrpSpPr/>
          <p:nvPr/>
        </p:nvGrpSpPr>
        <p:grpSpPr>
          <a:xfrm>
            <a:off x="2707495" y="3379206"/>
            <a:ext cx="1796130" cy="268781"/>
            <a:chOff x="453333" y="5806780"/>
            <a:chExt cx="772493" cy="250345"/>
          </a:xfrm>
        </p:grpSpPr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21C84B89-D209-5909-E013-EB7D83ECD1ED}"/>
                </a:ext>
              </a:extLst>
            </p:cNvPr>
            <p:cNvCxnSpPr/>
            <p:nvPr/>
          </p:nvCxnSpPr>
          <p:spPr>
            <a:xfrm>
              <a:off x="1225826" y="5812243"/>
              <a:ext cx="0" cy="2448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90533D34-6233-871F-E1ED-31A9F691330F}"/>
                </a:ext>
              </a:extLst>
            </p:cNvPr>
            <p:cNvCxnSpPr/>
            <p:nvPr/>
          </p:nvCxnSpPr>
          <p:spPr>
            <a:xfrm>
              <a:off x="453333" y="5812243"/>
              <a:ext cx="7724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0BC60EB6-DE2B-37F8-9653-DDF6AFA67B04}"/>
                </a:ext>
              </a:extLst>
            </p:cNvPr>
            <p:cNvCxnSpPr>
              <a:cxnSpLocks/>
            </p:cNvCxnSpPr>
            <p:nvPr/>
          </p:nvCxnSpPr>
          <p:spPr>
            <a:xfrm>
              <a:off x="453333" y="5806780"/>
              <a:ext cx="0" cy="250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4E30400-DDC3-CE4F-66E4-8E22F84BA176}"/>
              </a:ext>
            </a:extLst>
          </p:cNvPr>
          <p:cNvSpPr txBox="1"/>
          <p:nvPr/>
        </p:nvSpPr>
        <p:spPr>
          <a:xfrm>
            <a:off x="2812218" y="3026914"/>
            <a:ext cx="162095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問合せを対応する</a:t>
            </a:r>
            <a:endParaRPr kumimoji="1" lang="ja-JP" altLang="en-US" sz="1400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B1A2178D-9EEE-697B-EE2B-6C14D97BA825}"/>
              </a:ext>
            </a:extLst>
          </p:cNvPr>
          <p:cNvGrpSpPr/>
          <p:nvPr/>
        </p:nvGrpSpPr>
        <p:grpSpPr>
          <a:xfrm>
            <a:off x="5508356" y="3397626"/>
            <a:ext cx="1789603" cy="268781"/>
            <a:chOff x="453333" y="5806780"/>
            <a:chExt cx="772493" cy="250345"/>
          </a:xfrm>
        </p:grpSpPr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2F55C08A-775D-67EF-42B2-454859D67E56}"/>
                </a:ext>
              </a:extLst>
            </p:cNvPr>
            <p:cNvCxnSpPr/>
            <p:nvPr/>
          </p:nvCxnSpPr>
          <p:spPr>
            <a:xfrm>
              <a:off x="1225826" y="5812243"/>
              <a:ext cx="0" cy="2448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BC8B18ED-2F79-57CC-1B60-8F1185C4D1C5}"/>
                </a:ext>
              </a:extLst>
            </p:cNvPr>
            <p:cNvCxnSpPr/>
            <p:nvPr/>
          </p:nvCxnSpPr>
          <p:spPr>
            <a:xfrm>
              <a:off x="453333" y="5812243"/>
              <a:ext cx="7724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E7463356-6DE6-197C-DB22-75234F254ECD}"/>
                </a:ext>
              </a:extLst>
            </p:cNvPr>
            <p:cNvCxnSpPr>
              <a:cxnSpLocks/>
            </p:cNvCxnSpPr>
            <p:nvPr/>
          </p:nvCxnSpPr>
          <p:spPr>
            <a:xfrm>
              <a:off x="453333" y="5806780"/>
              <a:ext cx="0" cy="250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D4CF36E-967A-5013-2FDE-2E02A59D85ED}"/>
              </a:ext>
            </a:extLst>
          </p:cNvPr>
          <p:cNvSpPr txBox="1"/>
          <p:nvPr/>
        </p:nvSpPr>
        <p:spPr>
          <a:xfrm>
            <a:off x="5619787" y="3047915"/>
            <a:ext cx="162095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問合せを完了する</a:t>
            </a:r>
            <a:endParaRPr kumimoji="1" lang="ja-JP" altLang="en-US" sz="1400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E0441795-B693-6741-ECBE-A1C7B830D8EB}"/>
              </a:ext>
            </a:extLst>
          </p:cNvPr>
          <p:cNvGrpSpPr/>
          <p:nvPr/>
        </p:nvGrpSpPr>
        <p:grpSpPr>
          <a:xfrm>
            <a:off x="8412154" y="3381533"/>
            <a:ext cx="1686666" cy="268781"/>
            <a:chOff x="453333" y="5806780"/>
            <a:chExt cx="772493" cy="250345"/>
          </a:xfrm>
        </p:grpSpPr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F1F919FC-5D9F-C9B1-A65D-ECF76863E41E}"/>
                </a:ext>
              </a:extLst>
            </p:cNvPr>
            <p:cNvCxnSpPr/>
            <p:nvPr/>
          </p:nvCxnSpPr>
          <p:spPr>
            <a:xfrm>
              <a:off x="1225826" y="5812243"/>
              <a:ext cx="0" cy="2448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6CA9B27B-3EB8-2E57-201B-9A0EE32E9DE6}"/>
                </a:ext>
              </a:extLst>
            </p:cNvPr>
            <p:cNvCxnSpPr/>
            <p:nvPr/>
          </p:nvCxnSpPr>
          <p:spPr>
            <a:xfrm>
              <a:off x="453333" y="5812243"/>
              <a:ext cx="7724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4AB9B539-F933-86AE-4498-864209FD2F43}"/>
                </a:ext>
              </a:extLst>
            </p:cNvPr>
            <p:cNvCxnSpPr>
              <a:cxnSpLocks/>
            </p:cNvCxnSpPr>
            <p:nvPr/>
          </p:nvCxnSpPr>
          <p:spPr>
            <a:xfrm>
              <a:off x="453333" y="5806780"/>
              <a:ext cx="0" cy="250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5F53E5C-FAB4-3566-4CC0-40028835C3FD}"/>
              </a:ext>
            </a:extLst>
          </p:cNvPr>
          <p:cNvSpPr txBox="1"/>
          <p:nvPr/>
        </p:nvSpPr>
        <p:spPr>
          <a:xfrm>
            <a:off x="8266266" y="3009339"/>
            <a:ext cx="196577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Noto Sans JP" panose="020B0600070205080204" charset="-128"/>
                <a:ea typeface="Noto Sans JP" panose="020B0600070205080204" charset="-128"/>
              </a:rPr>
              <a:t>問合せをクローズする</a:t>
            </a:r>
            <a:endParaRPr kumimoji="1" lang="ja-JP" altLang="en-US" sz="1400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0FEC4F-97AF-2BEE-332C-25733FEB894B}"/>
              </a:ext>
            </a:extLst>
          </p:cNvPr>
          <p:cNvSpPr txBox="1"/>
          <p:nvPr/>
        </p:nvSpPr>
        <p:spPr>
          <a:xfrm>
            <a:off x="204028" y="1203603"/>
            <a:ext cx="6148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kumimoji="1" lang="ja-JP" altLang="en-US" sz="2400" u="sng" dirty="0">
                <a:latin typeface="Noto Sans JP" panose="020B0600070205080204" charset="-128"/>
                <a:ea typeface="Noto Sans JP" panose="020B0600070205080204" charset="-128"/>
              </a:rPr>
              <a:t>管理業務：情報システム部の問合せ管理</a:t>
            </a:r>
            <a:endParaRPr kumimoji="1" lang="en-US" altLang="ja-JP" sz="2400" u="sng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pic>
        <p:nvPicPr>
          <p:cNvPr id="76" name="グラフィックス 75" descr="コール センター 単色塗りつぶし">
            <a:extLst>
              <a:ext uri="{FF2B5EF4-FFF2-40B4-BE49-F238E27FC236}">
                <a16:creationId xmlns:a16="http://schemas.microsoft.com/office/drawing/2014/main" id="{B070EB8A-E284-97DE-38C8-54C24BB68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2293" y="1961436"/>
            <a:ext cx="709871" cy="763609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6B629E2-BC21-CB69-7722-646113BE9B79}"/>
              </a:ext>
            </a:extLst>
          </p:cNvPr>
          <p:cNvSpPr txBox="1"/>
          <p:nvPr/>
        </p:nvSpPr>
        <p:spPr>
          <a:xfrm>
            <a:off x="5916311" y="2665350"/>
            <a:ext cx="217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Noto Sans JP" panose="020B0600070205080204" charset="-128"/>
                <a:ea typeface="Noto Sans JP" panose="020B0600070205080204" charset="-128"/>
              </a:rPr>
              <a:t>情報システム部</a:t>
            </a:r>
            <a:endParaRPr kumimoji="1" lang="en-US" altLang="ja-JP" sz="900" b="1" dirty="0">
              <a:latin typeface="Noto Sans JP" panose="020B0600070205080204" charset="-128"/>
              <a:ea typeface="Noto Sans JP" panose="020B0600070205080204" charset="-128"/>
            </a:endParaRPr>
          </a:p>
          <a:p>
            <a:r>
              <a:rPr kumimoji="1" lang="ja-JP" altLang="en-US" sz="900" b="1" dirty="0">
                <a:latin typeface="Noto Sans JP" panose="020B0600070205080204" charset="-128"/>
                <a:ea typeface="Noto Sans JP" panose="020B0600070205080204" charset="-128"/>
              </a:rPr>
              <a:t>（問合せ受付者）</a:t>
            </a:r>
          </a:p>
        </p:txBody>
      </p:sp>
      <p:pic>
        <p:nvPicPr>
          <p:cNvPr id="80" name="グラフィックス 79" descr="コール センター 単色塗りつぶし">
            <a:extLst>
              <a:ext uri="{FF2B5EF4-FFF2-40B4-BE49-F238E27FC236}">
                <a16:creationId xmlns:a16="http://schemas.microsoft.com/office/drawing/2014/main" id="{2FC4EB12-EE4C-15D8-38A4-36D6A2208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4484" y="5362887"/>
            <a:ext cx="709871" cy="709871"/>
          </a:xfrm>
          <a:prstGeom prst="rect">
            <a:avLst/>
          </a:prstGeom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B356B3A-99D4-E058-FC66-6A62112F8EC8}"/>
              </a:ext>
            </a:extLst>
          </p:cNvPr>
          <p:cNvSpPr txBox="1"/>
          <p:nvPr/>
        </p:nvSpPr>
        <p:spPr>
          <a:xfrm>
            <a:off x="3108502" y="6013063"/>
            <a:ext cx="116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Noto Sans JP" panose="020B0600070205080204" charset="-128"/>
                <a:ea typeface="Noto Sans JP" panose="020B0600070205080204" charset="-128"/>
              </a:rPr>
              <a:t>情報システム部</a:t>
            </a:r>
            <a:endParaRPr kumimoji="1" lang="en-US" altLang="ja-JP" sz="900" b="1" dirty="0">
              <a:latin typeface="Noto Sans JP" panose="020B0600070205080204" charset="-128"/>
              <a:ea typeface="Noto Sans JP" panose="020B0600070205080204" charset="-128"/>
            </a:endParaRPr>
          </a:p>
          <a:p>
            <a:r>
              <a:rPr kumimoji="1" lang="ja-JP" altLang="en-US" sz="900" b="1" dirty="0">
                <a:latin typeface="Noto Sans JP" panose="020B0600070205080204" charset="-128"/>
                <a:ea typeface="Noto Sans JP" panose="020B0600070205080204" charset="-128"/>
              </a:rPr>
              <a:t>（問合せ受付者）</a:t>
            </a:r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1450A1FB-7EBD-2E84-61C1-6312EE23EE22}"/>
              </a:ext>
            </a:extLst>
          </p:cNvPr>
          <p:cNvCxnSpPr>
            <a:cxnSpLocks/>
          </p:cNvCxnSpPr>
          <p:nvPr/>
        </p:nvCxnSpPr>
        <p:spPr>
          <a:xfrm flipH="1">
            <a:off x="980574" y="4293966"/>
            <a:ext cx="617818" cy="68109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26EC876-2F5D-C09F-7831-4D7B7559FE39}"/>
              </a:ext>
            </a:extLst>
          </p:cNvPr>
          <p:cNvSpPr txBox="1"/>
          <p:nvPr/>
        </p:nvSpPr>
        <p:spPr>
          <a:xfrm>
            <a:off x="10331735" y="1281775"/>
            <a:ext cx="1352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Noto Sans JP" panose="020B0600070205080204" charset="-128"/>
                <a:ea typeface="Noto Sans JP" panose="020B0600070205080204" charset="-128"/>
              </a:rPr>
              <a:t>：ステータス</a:t>
            </a:r>
            <a:endParaRPr lang="en-US" altLang="ja-JP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16FC0F8-F00D-2EA0-C437-5A6DF6723598}"/>
              </a:ext>
            </a:extLst>
          </p:cNvPr>
          <p:cNvSpPr txBox="1"/>
          <p:nvPr/>
        </p:nvSpPr>
        <p:spPr>
          <a:xfrm>
            <a:off x="10331735" y="1667427"/>
            <a:ext cx="1352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Noto Sans JP" panose="020B0600070205080204" charset="-128"/>
                <a:ea typeface="Noto Sans JP" panose="020B0600070205080204" charset="-128"/>
              </a:rPr>
              <a:t>：アクション</a:t>
            </a:r>
            <a:endParaRPr lang="en-US" altLang="ja-JP" dirty="0">
              <a:latin typeface="Noto Sans JP" panose="020B0600070205080204" charset="-128"/>
              <a:ea typeface="Noto Sans JP" panose="020B0600070205080204" charset="-128"/>
            </a:endParaRPr>
          </a:p>
        </p:txBody>
      </p:sp>
      <p:sp>
        <p:nvSpPr>
          <p:cNvPr id="23" name="フローチャート: 他ページ結合子 22">
            <a:extLst>
              <a:ext uri="{FF2B5EF4-FFF2-40B4-BE49-F238E27FC236}">
                <a16:creationId xmlns:a16="http://schemas.microsoft.com/office/drawing/2014/main" id="{5B8FEA72-8407-C6F7-18EB-016DEC32C037}"/>
              </a:ext>
            </a:extLst>
          </p:cNvPr>
          <p:cNvSpPr/>
          <p:nvPr/>
        </p:nvSpPr>
        <p:spPr>
          <a:xfrm rot="16200000">
            <a:off x="10054911" y="1283695"/>
            <a:ext cx="165893" cy="303935"/>
          </a:xfrm>
          <a:prstGeom prst="flowChartOffpage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89DBD23-76AB-16B2-05E5-4A72CFD503DD}"/>
              </a:ext>
            </a:extLst>
          </p:cNvPr>
          <p:cNvSpPr/>
          <p:nvPr/>
        </p:nvSpPr>
        <p:spPr>
          <a:xfrm>
            <a:off x="9988680" y="1729436"/>
            <a:ext cx="301145" cy="165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974937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832</Words>
  <Application>Microsoft Office PowerPoint</Application>
  <PresentationFormat>ワイド画面</PresentationFormat>
  <Paragraphs>140</Paragraphs>
  <Slides>10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3" baseType="lpstr">
      <vt:lpstr>Noto Sans JP</vt:lpstr>
      <vt:lpstr>Arial</vt:lpstr>
      <vt:lpstr>デザインの設定</vt:lpstr>
      <vt:lpstr>PowerPoint プレゼンテーション</vt:lpstr>
      <vt:lpstr>目的</vt:lpstr>
      <vt:lpstr>1. 管理する業務を明確化する</vt:lpstr>
      <vt:lpstr>2．業務に関わる人を挙げる</vt:lpstr>
      <vt:lpstr>3．必要な管理項目（情報）を挙げる</vt:lpstr>
      <vt:lpstr>4．ステータス（業務の流れ）を定義する</vt:lpstr>
      <vt:lpstr>5．アクション（業務の処理）を定義する</vt:lpstr>
      <vt:lpstr>6．各種権限を割り当てる</vt:lpstr>
      <vt:lpstr>7．完成イメージについて</vt:lpstr>
      <vt:lpstr>補足）サンプルステートチャート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桑本 武司</dc:creator>
  <cp:lastModifiedBy>喜多 洋貴</cp:lastModifiedBy>
  <cp:revision>28</cp:revision>
  <cp:lastPrinted>2024-06-07T06:08:46Z</cp:lastPrinted>
  <dcterms:created xsi:type="dcterms:W3CDTF">2023-04-27T05:31:43Z</dcterms:created>
  <dcterms:modified xsi:type="dcterms:W3CDTF">2025-06-10T08:59:02Z</dcterms:modified>
</cp:coreProperties>
</file>